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sldIdLst>
    <p:sldId id="495" r:id="rId5"/>
    <p:sldId id="498" r:id="rId6"/>
    <p:sldId id="503" r:id="rId7"/>
    <p:sldId id="496" r:id="rId8"/>
    <p:sldId id="500" r:id="rId9"/>
    <p:sldId id="502" r:id="rId10"/>
    <p:sldId id="506" r:id="rId11"/>
    <p:sldId id="501" r:id="rId12"/>
    <p:sldId id="289" r:id="rId13"/>
    <p:sldId id="508" r:id="rId14"/>
    <p:sldId id="504" r:id="rId15"/>
    <p:sldId id="505" r:id="rId16"/>
    <p:sldId id="507" r:id="rId17"/>
  </p:sldIdLst>
  <p:sldSz cx="9144000" cy="6858000" type="screen4x3"/>
  <p:notesSz cx="6858000" cy="9144000"/>
  <p:embeddedFontLst>
    <p:embeddedFont>
      <p:font typeface="Bahnschrift SemiBold SemiConden" panose="020B0604020202020204" charset="0"/>
      <p:bold r:id="rId18"/>
    </p:embeddedFont>
    <p:embeddedFont>
      <p:font typeface="Century Gothic" panose="020B0502020202020204" pitchFamily="34" charset="0"/>
      <p:regular r:id="rId19"/>
      <p:bold r:id="rId20"/>
      <p:italic r:id="rId21"/>
      <p:boldItalic r:id="rId22"/>
    </p:embeddedFont>
    <p:embeddedFont>
      <p:font typeface="Meiryo" panose="020B0604030504040204" pitchFamily="34" charset="-128"/>
      <p:regular r:id="rId23"/>
      <p:bold r:id="rId24"/>
      <p:italic r:id="rId25"/>
      <p:boldItalic r:id="rId26"/>
    </p:embeddedFont>
    <p:embeddedFont>
      <p:font typeface="Meiryo" panose="020B0604030504040204" pitchFamily="34" charset="-128"/>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95DD4581-01F5-431B-8333-D6751ACC2BF0}">
          <p14:sldIdLst>
            <p14:sldId id="495"/>
            <p14:sldId id="498"/>
            <p14:sldId id="503"/>
            <p14:sldId id="496"/>
            <p14:sldId id="500"/>
            <p14:sldId id="502"/>
            <p14:sldId id="506"/>
            <p14:sldId id="501"/>
            <p14:sldId id="289"/>
            <p14:sldId id="508"/>
            <p14:sldId id="504"/>
            <p14:sldId id="505"/>
            <p14:sldId id="50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6699"/>
    <a:srgbClr val="FF3300"/>
    <a:srgbClr val="FFCCCC"/>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E86B7-C31E-42C2-A15B-1CD06BFDF6DC}" v="261" dt="2020-01-27T04:10:42.288"/>
    <p1510:client id="{FF7CBA8E-7B7C-0482-DDFB-859416A1C005}" v="17" dt="2020-01-27T04:00:53.270"/>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3" d="100"/>
          <a:sy n="73" d="100"/>
        </p:scale>
        <p:origin x="1080" y="-3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7.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2.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68D70BC-6008-44F7-B907-955B42E26FFB}" type="datetimeFigureOut">
              <a:rPr kumimoji="1" lang="ja-JP" altLang="en-US" smtClean="0"/>
              <a:t>2020/1/26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823859" y="5725892"/>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8D70BC-6008-44F7-B907-955B42E26FFB}" type="datetimeFigureOut">
              <a:rPr kumimoji="1" lang="ja-JP" altLang="en-US" smtClean="0"/>
              <a:t>2020/1/26</a:t>
            </a:fld>
            <a:endParaRPr kumimoji="1" lang="ja-JP" altLang="en-US"/>
          </a:p>
        </p:txBody>
      </p:sp>
      <p:sp>
        <p:nvSpPr>
          <p:cNvPr id="5" name="Footer Placeholder 4"/>
          <p:cNvSpPr>
            <a:spLocks noGrp="1"/>
          </p:cNvSpPr>
          <p:nvPr>
            <p:ph type="ftr" sz="quarter" idx="3"/>
          </p:nvPr>
        </p:nvSpPr>
        <p:spPr>
          <a:xfrm>
            <a:off x="0" y="6487737"/>
            <a:ext cx="3086100" cy="365125"/>
          </a:xfrm>
          <a:prstGeom prst="rect">
            <a:avLst/>
          </a:prstGeom>
        </p:spPr>
        <p:txBody>
          <a:bodyPr vert="horz" lIns="91440" tIns="45720" rIns="91440" bIns="45720" rtlCol="0" anchor="ctr"/>
          <a:lstStyle>
            <a:lvl1pPr algn="l">
              <a:defRPr sz="1200">
                <a:solidFill>
                  <a:srgbClr val="FF0000"/>
                </a:solidFill>
                <a:latin typeface="Bahnschrift SemiBold SemiConden"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5"/>
            <a:ext cx="2057400" cy="365125"/>
          </a:xfrm>
          <a:prstGeom prst="rect">
            <a:avLst/>
          </a:prstGeom>
        </p:spPr>
        <p:txBody>
          <a:bodyPr vert="horz" lIns="91440" tIns="45720" rIns="91440" bIns="45720" rtlCol="0" anchor="ctr"/>
          <a:lstStyle>
            <a:lvl1pPr algn="r">
              <a:defRPr sz="1200">
                <a:solidFill>
                  <a:schemeClr val="tx1"/>
                </a:solidFill>
                <a:latin typeface="Bahnschrift SemiBold SemiConden"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4.png"/><Relationship Id="rId7"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3655121D-057D-4FA9-8D40-9BF207D9797E}"/>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3" name="フッター プレースホルダー 68">
            <a:extLst>
              <a:ext uri="{FF2B5EF4-FFF2-40B4-BE49-F238E27FC236}">
                <a16:creationId xmlns:a16="http://schemas.microsoft.com/office/drawing/2014/main" id="{126B24EF-4E1C-4F5A-BC01-B8720B45D932}"/>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 name="スライド番号プレースホルダー 69">
            <a:extLst>
              <a:ext uri="{FF2B5EF4-FFF2-40B4-BE49-F238E27FC236}">
                <a16:creationId xmlns:a16="http://schemas.microsoft.com/office/drawing/2014/main" id="{75D63A56-AF39-4A30-AF9D-CFA1F1C2F925}"/>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a:t>
            </a:fld>
            <a:endParaRPr kumimoji="1" lang="ja-JP" altLang="en-US"/>
          </a:p>
        </p:txBody>
      </p:sp>
      <p:sp>
        <p:nvSpPr>
          <p:cNvPr id="5" name="テキスト ボックス 4">
            <a:extLst>
              <a:ext uri="{FF2B5EF4-FFF2-40B4-BE49-F238E27FC236}">
                <a16:creationId xmlns:a16="http://schemas.microsoft.com/office/drawing/2014/main" id="{16B4D67E-8AC1-427A-A80D-DB2E4F45B9DF}"/>
              </a:ext>
            </a:extLst>
          </p:cNvPr>
          <p:cNvSpPr txBox="1"/>
          <p:nvPr/>
        </p:nvSpPr>
        <p:spPr>
          <a:xfrm>
            <a:off x="415419" y="538799"/>
            <a:ext cx="954107" cy="276999"/>
          </a:xfrm>
          <a:prstGeom prst="rect">
            <a:avLst/>
          </a:prstGeom>
          <a:noFill/>
        </p:spPr>
        <p:txBody>
          <a:bodyPr wrap="none" rtlCol="0">
            <a:spAutoFit/>
          </a:bodyPr>
          <a:lstStyle/>
          <a:p>
            <a:r>
              <a:rPr kumimoji="1" lang="ja-JP" altLang="en-US" sz="1200" b="1"/>
              <a:t>●更新履歴</a:t>
            </a:r>
          </a:p>
        </p:txBody>
      </p:sp>
      <p:graphicFrame>
        <p:nvGraphicFramePr>
          <p:cNvPr id="6" name="表 5">
            <a:extLst>
              <a:ext uri="{FF2B5EF4-FFF2-40B4-BE49-F238E27FC236}">
                <a16:creationId xmlns:a16="http://schemas.microsoft.com/office/drawing/2014/main" id="{32EF4917-971B-4D37-9127-DFA1F2480B6C}"/>
              </a:ext>
            </a:extLst>
          </p:cNvPr>
          <p:cNvGraphicFramePr>
            <a:graphicFrameLocks noGrp="1"/>
          </p:cNvGraphicFramePr>
          <p:nvPr>
            <p:extLst>
              <p:ext uri="{D42A27DB-BD31-4B8C-83A1-F6EECF244321}">
                <p14:modId xmlns:p14="http://schemas.microsoft.com/office/powerpoint/2010/main" val="3769575896"/>
              </p:ext>
            </p:extLst>
          </p:nvPr>
        </p:nvGraphicFramePr>
        <p:xfrm>
          <a:off x="599845" y="969361"/>
          <a:ext cx="6425984" cy="2773680"/>
        </p:xfrm>
        <a:graphic>
          <a:graphicData uri="http://schemas.openxmlformats.org/drawingml/2006/table">
            <a:tbl>
              <a:tblPr firstRow="1" bandRow="1">
                <a:tableStyleId>{5C22544A-7EE6-4342-B048-85BDC9FD1C3A}</a:tableStyleId>
              </a:tblPr>
              <a:tblGrid>
                <a:gridCol w="802256">
                  <a:extLst>
                    <a:ext uri="{9D8B030D-6E8A-4147-A177-3AD203B41FA5}">
                      <a16:colId xmlns:a16="http://schemas.microsoft.com/office/drawing/2014/main" val="2274898723"/>
                    </a:ext>
                  </a:extLst>
                </a:gridCol>
                <a:gridCol w="2878455">
                  <a:extLst>
                    <a:ext uri="{9D8B030D-6E8A-4147-A177-3AD203B41FA5}">
                      <a16:colId xmlns:a16="http://schemas.microsoft.com/office/drawing/2014/main" val="3224386025"/>
                    </a:ext>
                  </a:extLst>
                </a:gridCol>
                <a:gridCol w="2745273">
                  <a:extLst>
                    <a:ext uri="{9D8B030D-6E8A-4147-A177-3AD203B41FA5}">
                      <a16:colId xmlns:a16="http://schemas.microsoft.com/office/drawing/2014/main" val="2535242023"/>
                    </a:ext>
                  </a:extLst>
                </a:gridCol>
              </a:tblGrid>
              <a:tr h="125962">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2019.12.19</a:t>
                      </a:r>
                      <a:endParaRPr kumimoji="1" lang="ja-JP" altLang="en-US" sz="800" dirty="0"/>
                    </a:p>
                  </a:txBody>
                  <a:tcPr/>
                </a:tc>
                <a:tc>
                  <a:txBody>
                    <a:bodyPr/>
                    <a:lstStyle/>
                    <a:p>
                      <a:r>
                        <a:rPr kumimoji="1" lang="ja-JP" altLang="en-US" sz="800"/>
                        <a:t>書類作成</a:t>
                      </a:r>
                    </a:p>
                  </a:txBody>
                  <a:tcPr/>
                </a:tc>
                <a:tc>
                  <a:txBody>
                    <a:bodyPr/>
                    <a:lstStyle/>
                    <a:p>
                      <a:endParaRPr kumimoji="1" lang="ja-JP" altLang="en-US" sz="800"/>
                    </a:p>
                  </a:txBody>
                  <a:tcPr/>
                </a:tc>
                <a:extLst>
                  <a:ext uri="{0D108BD9-81ED-4DB2-BD59-A6C34878D82A}">
                    <a16:rowId xmlns:a16="http://schemas.microsoft.com/office/drawing/2014/main" val="416791652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2020.01.06</a:t>
                      </a:r>
                      <a:endParaRPr kumimoji="1" lang="ja-JP" altLang="en-US" sz="800" dirty="0"/>
                    </a:p>
                  </a:txBody>
                  <a:tcPr/>
                </a:tc>
                <a:tc>
                  <a:txBody>
                    <a:bodyPr/>
                    <a:lstStyle/>
                    <a:p>
                      <a:r>
                        <a:rPr kumimoji="1" lang="en-US" altLang="ja-JP" sz="800" dirty="0"/>
                        <a:t>Red mine #288 #289</a:t>
                      </a:r>
                      <a:r>
                        <a:rPr kumimoji="1" lang="ja-JP" altLang="en-US" sz="800"/>
                        <a:t>の内容を記載</a:t>
                      </a:r>
                    </a:p>
                  </a:txBody>
                  <a:tcPr/>
                </a:tc>
                <a:tc>
                  <a:txBody>
                    <a:bodyPr/>
                    <a:lstStyle/>
                    <a:p>
                      <a:endParaRPr kumimoji="1" lang="ja-JP" altLang="en-US" sz="80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2020.01.20</a:t>
                      </a:r>
                      <a:endParaRPr kumimoji="1" lang="ja-JP" altLang="en-US" sz="800" dirty="0"/>
                    </a:p>
                  </a:txBody>
                  <a:tcPr/>
                </a:tc>
                <a:tc>
                  <a:txBody>
                    <a:bodyPr/>
                    <a:lstStyle/>
                    <a:p>
                      <a:r>
                        <a:rPr kumimoji="1" lang="en-US" altLang="ja-JP" sz="800" dirty="0"/>
                        <a:t>p.2</a:t>
                      </a:r>
                      <a:r>
                        <a:rPr lang="ja-JP" altLang="en-US" sz="800" dirty="0"/>
                        <a:t> </a:t>
                      </a:r>
                      <a:r>
                        <a:rPr kumimoji="1" lang="ja-JP" altLang="en-US" sz="800" dirty="0"/>
                        <a:t> </a:t>
                      </a:r>
                      <a:r>
                        <a:rPr kumimoji="1" lang="en-US" altLang="ja-JP" sz="800" dirty="0"/>
                        <a:t>MVP</a:t>
                      </a:r>
                      <a:r>
                        <a:rPr kumimoji="1" lang="ja-JP" altLang="en-US" sz="800"/>
                        <a:t>の演出について記載</a:t>
                      </a:r>
                      <a:r>
                        <a:rPr lang="ja-JP" sz="800" b="0" i="0" u="none" strike="noStrike" noProof="0">
                          <a:latin typeface="Meiryo"/>
                          <a:ea typeface="Meiryo"/>
                        </a:rPr>
                        <a:t>(鈴木)</a:t>
                      </a:r>
                      <a:endParaRPr lang="en-US" altLang="ja-JP" sz="800"/>
                    </a:p>
                    <a:p>
                      <a:pPr lvl="0">
                        <a:buNone/>
                      </a:pPr>
                      <a:r>
                        <a:rPr lang="ja-JP" altLang="en-US" sz="800"/>
                        <a:t>p.8  抽選画面の背景を温泉から脱衣所に変更</a:t>
                      </a:r>
                      <a:r>
                        <a:rPr lang="ja-JP" sz="800" b="0" i="0" u="none" strike="noStrike" noProof="0">
                          <a:latin typeface="Meiryo"/>
                          <a:ea typeface="Meiryo"/>
                        </a:rPr>
                        <a:t>(鈴木)</a:t>
                      </a:r>
                      <a:endParaRPr lang="ja-JP"/>
                    </a:p>
                    <a:p>
                      <a:pPr lvl="0">
                        <a:buNone/>
                      </a:pPr>
                      <a:r>
                        <a:rPr lang="ja-JP" altLang="en-US" sz="800"/>
                        <a:t>　　 抽選をくじ引きからプレゼント箱に変更</a:t>
                      </a:r>
                      <a:r>
                        <a:rPr lang="ja-JP" sz="800" b="0" i="0" u="none" strike="noStrike" noProof="0">
                          <a:latin typeface="Meiryo"/>
                          <a:ea typeface="Meiryo"/>
                        </a:rPr>
                        <a:t>(鈴木)</a:t>
                      </a:r>
                      <a:endParaRPr lang="ja-JP" altLang="en-US" sz="800"/>
                    </a:p>
                    <a:p>
                      <a:pPr lvl="0">
                        <a:buNone/>
                      </a:pPr>
                      <a:r>
                        <a:rPr lang="ja-JP" sz="800" b="0" i="0" u="none" strike="noStrike" noProof="0">
                          <a:latin typeface="メイリオ"/>
                          <a:ea typeface="メイリオ"/>
                        </a:rPr>
                        <a:t>p.</a:t>
                      </a:r>
                      <a:r>
                        <a:rPr lang="en-US" altLang="ja-JP" sz="800" b="0" i="0" u="none" strike="noStrike" noProof="0" dirty="0">
                          <a:latin typeface="メイリオ"/>
                          <a:ea typeface="メイリオ"/>
                        </a:rPr>
                        <a:t>9</a:t>
                      </a:r>
                      <a:r>
                        <a:rPr lang="ja-JP" sz="800" b="0" i="0" u="none" strike="noStrike" noProof="0" dirty="0">
                          <a:latin typeface="メイリオ"/>
                          <a:ea typeface="メイリオ"/>
                        </a:rPr>
                        <a:t>  </a:t>
                      </a:r>
                      <a:r>
                        <a:rPr lang="en-US" altLang="ja-JP" sz="800" b="0" i="0" u="none" strike="noStrike" noProof="0" dirty="0">
                          <a:latin typeface="メイリオ"/>
                          <a:ea typeface="メイリオ"/>
                        </a:rPr>
                        <a:t>MVP</a:t>
                      </a:r>
                      <a:r>
                        <a:rPr lang="ja-JP" sz="800" b="0" i="0" u="none" strike="noStrike" noProof="0">
                          <a:latin typeface="メイリオ"/>
                          <a:ea typeface="メイリオ"/>
                        </a:rPr>
                        <a:t>キャラの情報と、お返し詳細ボタンを追加(鈴木)</a:t>
                      </a:r>
                      <a:endParaRPr lang="ja-JP" altLang="en-US"/>
                    </a:p>
                  </a:txBody>
                  <a:tcPr/>
                </a:tc>
                <a:tc>
                  <a:txBody>
                    <a:bodyPr/>
                    <a:lstStyle/>
                    <a:p>
                      <a:endParaRPr kumimoji="1" lang="en-US" altLang="ja-JP" sz="800"/>
                    </a:p>
                  </a:txBody>
                  <a:tcPr/>
                </a:tc>
                <a:extLst>
                  <a:ext uri="{0D108BD9-81ED-4DB2-BD59-A6C34878D82A}">
                    <a16:rowId xmlns:a16="http://schemas.microsoft.com/office/drawing/2014/main" val="432273792"/>
                  </a:ext>
                </a:extLst>
              </a:tr>
              <a:tr h="0">
                <a:tc>
                  <a:txBody>
                    <a:bodyPr/>
                    <a:lstStyle/>
                    <a:p>
                      <a:pPr lvl="0" algn="l">
                        <a:lnSpc>
                          <a:spcPct val="100000"/>
                        </a:lnSpc>
                        <a:spcBef>
                          <a:spcPts val="0"/>
                        </a:spcBef>
                        <a:spcAft>
                          <a:spcPts val="0"/>
                        </a:spcAft>
                        <a:buNone/>
                      </a:pPr>
                      <a:r>
                        <a:rPr lang="en-US" sz="800" b="0" i="0" u="none" strike="noStrike" noProof="0" dirty="0">
                          <a:latin typeface="メイリオ"/>
                          <a:ea typeface="メイリオ"/>
                        </a:rPr>
                        <a:t>2020.01.27</a:t>
                      </a:r>
                      <a:endParaRPr lang="ja-JP" sz="800" b="0" i="0" u="none" strike="noStrike" noProof="0" dirty="0">
                        <a:latin typeface="メイリオ"/>
                        <a:ea typeface="メイリオ"/>
                      </a:endParaRPr>
                    </a:p>
                    <a:p>
                      <a:pPr lvl="0">
                        <a:buNone/>
                      </a:pPr>
                      <a:endParaRPr kumimoji="1" lang="ja-JP" altLang="en-US" sz="800" dirty="0"/>
                    </a:p>
                  </a:txBody>
                  <a:tcPr/>
                </a:tc>
                <a:tc>
                  <a:txBody>
                    <a:bodyPr/>
                    <a:lstStyle/>
                    <a:p>
                      <a:r>
                        <a:rPr lang="en-US" altLang="ja-JP" sz="800"/>
                        <a:t>p.5  </a:t>
                      </a:r>
                      <a:r>
                        <a:rPr lang="en-US" altLang="ja-JP" sz="800" err="1"/>
                        <a:t>プレゼントの表示順について追記（鈴木</a:t>
                      </a:r>
                      <a:r>
                        <a:rPr lang="en-US" altLang="ja-JP" sz="800"/>
                        <a:t>）</a:t>
                      </a:r>
                    </a:p>
                    <a:p>
                      <a:pPr lvl="0">
                        <a:buNone/>
                      </a:pPr>
                      <a:r>
                        <a:rPr lang="en-US" altLang="ja-JP" sz="800"/>
                        <a:t>p.7  </a:t>
                      </a:r>
                      <a:r>
                        <a:rPr lang="ja-JP" sz="800" b="0" i="0" u="none" strike="noStrike" noProof="0">
                          <a:latin typeface="Century Gothic"/>
                        </a:rPr>
                        <a:t>キャラのリアクションについて</a:t>
                      </a:r>
                      <a:r>
                        <a:rPr lang="ja-JP" altLang="en-US" sz="800" b="0" i="0" u="none" strike="noStrike" noProof="0">
                          <a:latin typeface="Century Gothic"/>
                        </a:rPr>
                        <a:t>記載</a:t>
                      </a:r>
                      <a:r>
                        <a:rPr lang="ja-JP" sz="800" b="0" i="0" u="none" strike="noStrike" noProof="0">
                          <a:latin typeface="Century Gothic"/>
                        </a:rPr>
                        <a:t>（鈴木）</a:t>
                      </a:r>
                      <a:endParaRPr lang="en-US" altLang="ja-JP" sz="800" b="0" i="0" u="none" strike="noStrike" noProof="0">
                        <a:latin typeface="Century Gothic"/>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ja-JP" sz="800" b="0" i="0" u="none" strike="noStrike" noProof="0">
                          <a:latin typeface="メイリオ"/>
                          <a:ea typeface="メイリオ"/>
                        </a:rPr>
                        <a:t>p.</a:t>
                      </a:r>
                      <a:r>
                        <a:rPr lang="en-US" altLang="ja-JP" sz="800" b="0" i="0" u="none" strike="noStrike" noProof="0">
                          <a:latin typeface="メイリオ"/>
                          <a:ea typeface="メイリオ"/>
                        </a:rPr>
                        <a:t>9</a:t>
                      </a:r>
                      <a:r>
                        <a:rPr lang="ja-JP" altLang="ja-JP" sz="800" b="0" i="0" u="none" strike="noStrike" noProof="0">
                          <a:latin typeface="メイリオ"/>
                          <a:ea typeface="メイリオ"/>
                        </a:rPr>
                        <a:t>  </a:t>
                      </a:r>
                      <a:r>
                        <a:rPr kumimoji="1" lang="en-US" altLang="ja-JP" sz="800" b="0" i="0" kern="1200">
                          <a:solidFill>
                            <a:schemeClr val="dk1"/>
                          </a:solidFill>
                          <a:effectLst/>
                          <a:latin typeface="+mn-lt"/>
                          <a:ea typeface="+mn-ea"/>
                          <a:cs typeface="+mn-cs"/>
                        </a:rPr>
                        <a:t>WebView</a:t>
                      </a:r>
                      <a:r>
                        <a:rPr kumimoji="1" lang="ja-JP" altLang="en-US" sz="800" b="0" i="0" kern="1200">
                          <a:solidFill>
                            <a:schemeClr val="dk1"/>
                          </a:solidFill>
                          <a:effectLst/>
                          <a:latin typeface="+mn-lt"/>
                          <a:ea typeface="+mn-ea"/>
                          <a:cs typeface="+mn-cs"/>
                        </a:rPr>
                        <a:t>について記載</a:t>
                      </a:r>
                      <a:r>
                        <a:rPr kumimoji="1" lang="en-US" altLang="ja-JP" sz="800" b="0" i="0" kern="1200">
                          <a:solidFill>
                            <a:schemeClr val="dk1"/>
                          </a:solidFill>
                          <a:effectLst/>
                          <a:latin typeface="+mn-lt"/>
                          <a:ea typeface="+mn-ea"/>
                          <a:cs typeface="+mn-cs"/>
                        </a:rPr>
                        <a:t> </a:t>
                      </a:r>
                      <a:r>
                        <a:rPr lang="ja-JP" altLang="ja-JP" sz="800" b="0" i="0" u="none" strike="noStrike" noProof="0">
                          <a:latin typeface="メイリオ"/>
                          <a:ea typeface="メイリオ"/>
                        </a:rPr>
                        <a:t>(鈴木)</a:t>
                      </a:r>
                      <a:endParaRPr lang="en-US" altLang="ja-JP" sz="800" b="0" i="0" u="none" strike="noStrike" noProof="0">
                        <a:latin typeface="Century Gothic"/>
                      </a:endParaRPr>
                    </a:p>
                    <a:p>
                      <a:pPr lvl="0">
                        <a:buNone/>
                      </a:pPr>
                      <a:r>
                        <a:rPr kumimoji="1" lang="en-US" altLang="ja-JP" sz="800" b="0" i="0" u="none" strike="noStrike" noProof="0">
                          <a:latin typeface="Century Gothic"/>
                        </a:rPr>
                        <a:t>p.10</a:t>
                      </a:r>
                      <a:r>
                        <a:rPr kumimoji="1" lang="ja-JP" altLang="en-US" sz="800" b="0">
                          <a:latin typeface="メイリオ"/>
                          <a:ea typeface="メイリオ"/>
                        </a:rPr>
                        <a:t>プレゼント確認ダイアログを追加（鈴木）</a:t>
                      </a:r>
                      <a:endParaRPr kumimoji="1" lang="en-US" altLang="ja-JP" sz="800" b="0"/>
                    </a:p>
                  </a:txBody>
                  <a:tcPr/>
                </a:tc>
                <a:tc>
                  <a:txBody>
                    <a:bodyPr/>
                    <a:lstStyle/>
                    <a:p>
                      <a:endParaRPr kumimoji="1" lang="en-US" altLang="ja-JP" sz="800"/>
                    </a:p>
                  </a:txBody>
                  <a:tcPr/>
                </a:tc>
                <a:extLst>
                  <a:ext uri="{0D108BD9-81ED-4DB2-BD59-A6C34878D82A}">
                    <a16:rowId xmlns:a16="http://schemas.microsoft.com/office/drawing/2014/main" val="2172877438"/>
                  </a:ext>
                </a:extLst>
              </a:tr>
              <a:tr h="0">
                <a:tc>
                  <a:txBody>
                    <a:bodyPr/>
                    <a:lstStyle/>
                    <a:p>
                      <a:endParaRPr kumimoji="1" lang="ja-JP" altLang="en-US" sz="800"/>
                    </a:p>
                  </a:txBody>
                  <a:tcPr/>
                </a:tc>
                <a:tc>
                  <a:txBody>
                    <a:bodyPr/>
                    <a:lstStyle/>
                    <a:p>
                      <a:endParaRPr kumimoji="1" lang="en-US" altLang="ja-JP" sz="800" b="0" dirty="0"/>
                    </a:p>
                  </a:txBody>
                  <a:tcPr/>
                </a:tc>
                <a:tc>
                  <a:txBody>
                    <a:bodyPr/>
                    <a:lstStyle/>
                    <a:p>
                      <a:endParaRPr kumimoji="1" lang="en-US" altLang="ja-JP" sz="800"/>
                    </a:p>
                    <a:p>
                      <a:endParaRPr kumimoji="1" lang="en-US" altLang="ja-JP" sz="800"/>
                    </a:p>
                  </a:txBody>
                  <a:tcPr/>
                </a:tc>
                <a:extLst>
                  <a:ext uri="{0D108BD9-81ED-4DB2-BD59-A6C34878D82A}">
                    <a16:rowId xmlns:a16="http://schemas.microsoft.com/office/drawing/2014/main" val="368866153"/>
                  </a:ext>
                </a:extLst>
              </a:tr>
              <a:tr h="0">
                <a:tc>
                  <a:txBody>
                    <a:bodyPr/>
                    <a:lstStyle/>
                    <a:p>
                      <a:endParaRPr kumimoji="1" lang="ja-JP" altLang="en-US" sz="800"/>
                    </a:p>
                  </a:txBody>
                  <a:tcPr/>
                </a:tc>
                <a:tc>
                  <a:txBody>
                    <a:bodyPr/>
                    <a:lstStyle/>
                    <a:p>
                      <a:endParaRPr kumimoji="1" lang="en-US" altLang="ja-JP" sz="800" dirty="0"/>
                    </a:p>
                  </a:txBody>
                  <a:tcPr/>
                </a:tc>
                <a:tc>
                  <a:txBody>
                    <a:bodyPr/>
                    <a:lstStyle/>
                    <a:p>
                      <a:endParaRPr kumimoji="1" lang="en-US" altLang="ja-JP" sz="800"/>
                    </a:p>
                  </a:txBody>
                  <a:tcPr/>
                </a:tc>
                <a:extLst>
                  <a:ext uri="{0D108BD9-81ED-4DB2-BD59-A6C34878D82A}">
                    <a16:rowId xmlns:a16="http://schemas.microsoft.com/office/drawing/2014/main" val="907295995"/>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10444460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4128119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図 27">
            <a:extLst>
              <a:ext uri="{FF2B5EF4-FFF2-40B4-BE49-F238E27FC236}">
                <a16:creationId xmlns:a16="http://schemas.microsoft.com/office/drawing/2014/main" id="{A92F4FC4-E001-4EBD-B132-F6B4B682CD56}"/>
              </a:ext>
            </a:extLst>
          </p:cNvPr>
          <p:cNvPicPr>
            <a:picLocks noChangeAspect="1"/>
          </p:cNvPicPr>
          <p:nvPr/>
        </p:nvPicPr>
        <p:blipFill>
          <a:blip r:embed="rId2"/>
          <a:stretch>
            <a:fillRect/>
          </a:stretch>
        </p:blipFill>
        <p:spPr>
          <a:xfrm>
            <a:off x="644710" y="1079438"/>
            <a:ext cx="2579343" cy="4555007"/>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3355406" cy="276999"/>
          </a:xfrm>
          <a:prstGeom prst="rect">
            <a:avLst/>
          </a:prstGeom>
          <a:noFill/>
        </p:spPr>
        <p:txBody>
          <a:bodyPr wrap="none" rtlCol="0" anchor="t">
            <a:spAutoFit/>
          </a:bodyPr>
          <a:lstStyle/>
          <a:p>
            <a:r>
              <a:rPr kumimoji="1" lang="ja-JP" altLang="en-US" sz="1200" b="1" dirty="0">
                <a:latin typeface="メイリオ"/>
                <a:ea typeface="メイリオ"/>
              </a:rPr>
              <a:t>●プレゼント確認ダイアログ</a:t>
            </a:r>
            <a:r>
              <a:rPr kumimoji="1" lang="en-US" sz="1200" dirty="0">
                <a:solidFill>
                  <a:srgbClr val="FF0000"/>
                </a:solidFill>
                <a:ea typeface="+mn-lt"/>
                <a:cs typeface="+mn-lt"/>
              </a:rPr>
              <a:t>(</a:t>
            </a:r>
            <a:r>
              <a:rPr kumimoji="1" lang="en-US" sz="1200">
                <a:solidFill>
                  <a:srgbClr val="FF0000"/>
                </a:solidFill>
                <a:ea typeface="+mn-lt"/>
                <a:cs typeface="+mn-lt"/>
              </a:rPr>
              <a:t>2020.1.27</a:t>
            </a:r>
            <a:r>
              <a:rPr kumimoji="1" lang="ja-JP" altLang="en-US" sz="1200" dirty="0">
                <a:solidFill>
                  <a:srgbClr val="FF0000"/>
                </a:solidFill>
                <a:ea typeface="+mn-lt"/>
                <a:cs typeface="+mn-lt"/>
              </a:rPr>
              <a:t>追加</a:t>
            </a:r>
            <a:r>
              <a:rPr kumimoji="1" lang="en-US" sz="1200" dirty="0">
                <a:solidFill>
                  <a:srgbClr val="FF0000"/>
                </a:solidFill>
                <a:ea typeface="+mn-lt"/>
                <a:cs typeface="+mn-lt"/>
              </a:rPr>
              <a:t>)</a:t>
            </a:r>
            <a:endParaRPr kumimoji="1" lang="en-US" sz="1200" b="1" dirty="0">
              <a:ea typeface="+mn-lt"/>
              <a:cs typeface="+mn-lt"/>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dirty="0">
                <a:latin typeface="+mn-ea"/>
              </a:rPr>
              <a:t>2</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5" y="3709680"/>
            <a:ext cx="268023" cy="26639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17855" y="2712498"/>
            <a:ext cx="272832" cy="261610"/>
          </a:xfrm>
          <a:prstGeom prst="rect">
            <a:avLst/>
          </a:prstGeom>
          <a:noFill/>
        </p:spPr>
        <p:txBody>
          <a:bodyPr wrap="square" rtlCol="0">
            <a:spAutoFit/>
          </a:bodyPr>
          <a:lstStyle/>
          <a:p>
            <a:r>
              <a:rPr kumimoji="1" lang="en-US" altLang="ja-JP" sz="1100" dirty="0">
                <a:latin typeface="+mn-ea"/>
              </a:rPr>
              <a:t>4</a:t>
            </a:r>
          </a:p>
        </p:txBody>
      </p: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1121527" cy="17157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551611" y="3842875"/>
            <a:ext cx="910234" cy="43023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080563" y="2843303"/>
            <a:ext cx="1337292" cy="49978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2197711137"/>
              </p:ext>
            </p:extLst>
          </p:nvPr>
        </p:nvGraphicFramePr>
        <p:xfrm>
          <a:off x="3800339" y="1180208"/>
          <a:ext cx="5063364" cy="275244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dirty="0"/>
                        <a:t>ダイアログ</a:t>
                      </a:r>
                    </a:p>
                  </a:txBody>
                  <a:tcPr/>
                </a:tc>
                <a:tc>
                  <a:txBody>
                    <a:bodyPr/>
                    <a:lstStyle/>
                    <a:p>
                      <a:r>
                        <a:rPr kumimoji="1" lang="ja-JP" altLang="en-US" sz="1100" dirty="0"/>
                        <a:t>共通のウィンドウ</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dirty="0"/>
                        <a:t>ウィンドウ</a:t>
                      </a:r>
                      <a:endParaRPr kumimoji="1" lang="en-US" altLang="ja-JP" sz="1100" dirty="0"/>
                    </a:p>
                    <a:p>
                      <a:r>
                        <a:rPr kumimoji="1" lang="ja-JP" altLang="en-US" sz="1100" dirty="0"/>
                        <a:t>タイトル</a:t>
                      </a:r>
                    </a:p>
                  </a:txBody>
                  <a:tcPr/>
                </a:tc>
                <a:tc>
                  <a:txBody>
                    <a:bodyPr/>
                    <a:lstStyle/>
                    <a:p>
                      <a:r>
                        <a:rPr kumimoji="1" lang="ja-JP" altLang="en-US" sz="1100" dirty="0"/>
                        <a:t>左図の通り</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dirty="0"/>
                        <a:t>ウィンドウ</a:t>
                      </a:r>
                      <a:endParaRPr kumimoji="1" lang="en-US" altLang="ja-JP" sz="1100" dirty="0"/>
                    </a:p>
                    <a:p>
                      <a:r>
                        <a:rPr kumimoji="1" lang="ja-JP" altLang="en-US" sz="1100" dirty="0"/>
                        <a:t>テキスト</a:t>
                      </a:r>
                    </a:p>
                  </a:txBody>
                  <a:tcPr/>
                </a:tc>
                <a:tc>
                  <a:txBody>
                    <a:bodyPr/>
                    <a:lstStyle/>
                    <a:p>
                      <a:r>
                        <a:rPr kumimoji="1" lang="ja-JP" altLang="en-US" sz="1100" dirty="0"/>
                        <a:t>左図の通り</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dirty="0"/>
                        <a:t>アイテム</a:t>
                      </a:r>
                      <a:endParaRPr kumimoji="1" lang="en-US" altLang="ja-JP" sz="1100" dirty="0"/>
                    </a:p>
                    <a:p>
                      <a:r>
                        <a:rPr kumimoji="1" lang="ja-JP" altLang="en-US" sz="1100" dirty="0"/>
                        <a:t>アイコン</a:t>
                      </a:r>
                    </a:p>
                  </a:txBody>
                  <a:tcPr/>
                </a:tc>
                <a:tc>
                  <a:txBody>
                    <a:bodyPr/>
                    <a:lstStyle/>
                    <a:p>
                      <a:r>
                        <a:rPr kumimoji="1" lang="ja-JP" altLang="en-US" sz="1100" b="0" dirty="0">
                          <a:latin typeface="+mn-ea"/>
                        </a:rPr>
                        <a:t>選択されたアイテムのアイコンを表示させる</a:t>
                      </a:r>
                      <a:endParaRPr kumimoji="1" lang="en-US" altLang="ja-JP" sz="1100" b="0" dirty="0">
                        <a:latin typeface="+mn-ea"/>
                      </a:endParaRPr>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dirty="0"/>
                        <a:t>アイテム</a:t>
                      </a:r>
                      <a:endParaRPr kumimoji="1" lang="en-US" altLang="ja-JP" sz="1100" dirty="0"/>
                    </a:p>
                    <a:p>
                      <a:r>
                        <a:rPr kumimoji="1" lang="ja-JP" altLang="en-US" sz="1100" dirty="0"/>
                        <a:t>テキスト</a:t>
                      </a:r>
                      <a:endParaRPr kumimoji="1" lang="en-US" altLang="ja-JP" sz="1100" dirty="0"/>
                    </a:p>
                  </a:txBody>
                  <a:tcPr/>
                </a:tc>
                <a:tc>
                  <a:txBody>
                    <a:bodyPr/>
                    <a:lstStyle/>
                    <a:p>
                      <a:r>
                        <a:rPr kumimoji="1" lang="ja-JP" altLang="en-US" sz="1100" b="0" dirty="0">
                          <a:latin typeface="+mn-ea"/>
                        </a:rPr>
                        <a:t>選択されたアイテムの説明テキストを表示させる</a:t>
                      </a:r>
                      <a:endParaRPr kumimoji="1" lang="en-US" altLang="ja-JP" sz="1100" b="0" dirty="0">
                        <a:latin typeface="+mn-ea"/>
                      </a:endParaRPr>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はいボタン</a:t>
                      </a:r>
                      <a:endParaRPr kumimoji="1" lang="en-US" altLang="ja-JP" sz="1100" dirty="0"/>
                    </a:p>
                  </a:txBody>
                  <a:tcPr/>
                </a:tc>
                <a:tc>
                  <a:txBody>
                    <a:bodyPr/>
                    <a:lstStyle/>
                    <a:p>
                      <a:r>
                        <a:rPr kumimoji="1" lang="ja-JP" altLang="en-US" sz="1100" b="0" dirty="0">
                          <a:latin typeface="+mn-ea"/>
                        </a:rPr>
                        <a:t>タップで脱衣所画面に遷移させる</a:t>
                      </a:r>
                      <a:endParaRPr kumimoji="1" lang="en-US" altLang="ja-JP" sz="1100" b="0" dirty="0">
                        <a:latin typeface="+mn-ea"/>
                      </a:endParaRPr>
                    </a:p>
                  </a:txBody>
                  <a:tcPr/>
                </a:tc>
                <a:extLst>
                  <a:ext uri="{0D108BD9-81ED-4DB2-BD59-A6C34878D82A}">
                    <a16:rowId xmlns:a16="http://schemas.microsoft.com/office/drawing/2014/main" val="719636384"/>
                  </a:ext>
                </a:extLst>
              </a:tr>
              <a:tr h="262163">
                <a:tc>
                  <a:txBody>
                    <a:bodyPr/>
                    <a:lstStyle/>
                    <a:p>
                      <a:pPr algn="ctr"/>
                      <a:r>
                        <a:rPr kumimoji="1" lang="en-US" altLang="ja-JP" sz="1100" dirty="0"/>
                        <a:t>7</a:t>
                      </a:r>
                      <a:endParaRPr kumimoji="1" lang="ja-JP" altLang="en-US" sz="1100" dirty="0"/>
                    </a:p>
                  </a:txBody>
                  <a:tcPr/>
                </a:tc>
                <a:tc>
                  <a:txBody>
                    <a:bodyPr/>
                    <a:lstStyle/>
                    <a:p>
                      <a:r>
                        <a:rPr kumimoji="1" lang="ja-JP" altLang="en-US" sz="1100" dirty="0"/>
                        <a:t>いいえボタン</a:t>
                      </a:r>
                      <a:endParaRPr kumimoji="1" lang="en-US" altLang="ja-JP" sz="1100" dirty="0"/>
                    </a:p>
                  </a:txBody>
                  <a:tcPr/>
                </a:tc>
                <a:tc>
                  <a:txBody>
                    <a:bodyPr/>
                    <a:lstStyle/>
                    <a:p>
                      <a:r>
                        <a:rPr kumimoji="1" lang="ja-JP" altLang="en-US" sz="1100" b="0" dirty="0">
                          <a:latin typeface="+mn-ea"/>
                        </a:rPr>
                        <a:t>タップでプレゼント選択画面に遷移させる</a:t>
                      </a:r>
                      <a:endParaRPr kumimoji="1" lang="en-US" altLang="ja-JP" sz="1100" b="0" dirty="0">
                        <a:latin typeface="+mn-ea"/>
                      </a:endParaRPr>
                    </a:p>
                  </a:txBody>
                  <a:tcPr/>
                </a:tc>
                <a:extLst>
                  <a:ext uri="{0D108BD9-81ED-4DB2-BD59-A6C34878D82A}">
                    <a16:rowId xmlns:a16="http://schemas.microsoft.com/office/drawing/2014/main" val="3146629549"/>
                  </a:ext>
                </a:extLst>
              </a:tr>
            </a:tbl>
          </a:graphicData>
        </a:graphic>
      </p:graphicFrame>
      <p:sp>
        <p:nvSpPr>
          <p:cNvPr id="23" name="テキスト ボックス 22">
            <a:extLst>
              <a:ext uri="{FF2B5EF4-FFF2-40B4-BE49-F238E27FC236}">
                <a16:creationId xmlns:a16="http://schemas.microsoft.com/office/drawing/2014/main" id="{A6B99C24-7BD8-4C9D-9D5F-E6A95EDAA33C}"/>
              </a:ext>
            </a:extLst>
          </p:cNvPr>
          <p:cNvSpPr txBox="1"/>
          <p:nvPr/>
        </p:nvSpPr>
        <p:spPr>
          <a:xfrm>
            <a:off x="3434558" y="2076813"/>
            <a:ext cx="268023" cy="26639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24" name="直線コネクタ 23">
            <a:extLst>
              <a:ext uri="{FF2B5EF4-FFF2-40B4-BE49-F238E27FC236}">
                <a16:creationId xmlns:a16="http://schemas.microsoft.com/office/drawing/2014/main" id="{B33ECF2F-EE92-455C-B27E-EFB9370486DD}"/>
              </a:ext>
            </a:extLst>
          </p:cNvPr>
          <p:cNvCxnSpPr>
            <a:cxnSpLocks/>
            <a:stCxn id="23" idx="1"/>
          </p:cNvCxnSpPr>
          <p:nvPr/>
        </p:nvCxnSpPr>
        <p:spPr>
          <a:xfrm flipH="1">
            <a:off x="2420982" y="2210008"/>
            <a:ext cx="1013576" cy="414444"/>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3A0B6206-4FB0-42A3-A7CC-A5D679CBB009}"/>
              </a:ext>
            </a:extLst>
          </p:cNvPr>
          <p:cNvSpPr txBox="1"/>
          <p:nvPr/>
        </p:nvSpPr>
        <p:spPr>
          <a:xfrm>
            <a:off x="3430588" y="1767535"/>
            <a:ext cx="268023" cy="266390"/>
          </a:xfrm>
          <a:prstGeom prst="rect">
            <a:avLst/>
          </a:prstGeom>
          <a:noFill/>
        </p:spPr>
        <p:txBody>
          <a:bodyPr wrap="square" rtlCol="0">
            <a:spAutoFit/>
          </a:bodyPr>
          <a:lstStyle/>
          <a:p>
            <a:r>
              <a:rPr kumimoji="1" lang="en-US" altLang="ja-JP" sz="1100" dirty="0">
                <a:latin typeface="+mn-ea"/>
              </a:rPr>
              <a:t>1</a:t>
            </a:r>
            <a:endParaRPr kumimoji="1" lang="ja-JP" altLang="en-US" sz="1100" dirty="0">
              <a:latin typeface="+mn-ea"/>
            </a:endParaRPr>
          </a:p>
        </p:txBody>
      </p:sp>
      <p:cxnSp>
        <p:nvCxnSpPr>
          <p:cNvPr id="27" name="直線コネクタ 26">
            <a:extLst>
              <a:ext uri="{FF2B5EF4-FFF2-40B4-BE49-F238E27FC236}">
                <a16:creationId xmlns:a16="http://schemas.microsoft.com/office/drawing/2014/main" id="{A6F3AF7A-CC4A-42AB-BD36-9B5A56A5F1BA}"/>
              </a:ext>
            </a:extLst>
          </p:cNvPr>
          <p:cNvCxnSpPr>
            <a:cxnSpLocks/>
            <a:stCxn id="26" idx="1"/>
          </p:cNvCxnSpPr>
          <p:nvPr/>
        </p:nvCxnSpPr>
        <p:spPr>
          <a:xfrm flipH="1">
            <a:off x="2551611" y="1900730"/>
            <a:ext cx="878977" cy="30927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0" name="四角形: 角を丸くする 9">
            <a:extLst>
              <a:ext uri="{FF2B5EF4-FFF2-40B4-BE49-F238E27FC236}">
                <a16:creationId xmlns:a16="http://schemas.microsoft.com/office/drawing/2014/main" id="{8D929709-9537-4731-B1C4-A9DE3CD65427}"/>
              </a:ext>
            </a:extLst>
          </p:cNvPr>
          <p:cNvSpPr/>
          <p:nvPr/>
        </p:nvSpPr>
        <p:spPr>
          <a:xfrm>
            <a:off x="1019981" y="4975827"/>
            <a:ext cx="914400" cy="3077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いいえ</a:t>
            </a:r>
            <a:endParaRPr kumimoji="1" lang="ja-JP" altLang="en-US" sz="1200" dirty="0"/>
          </a:p>
        </p:txBody>
      </p:sp>
      <p:sp>
        <p:nvSpPr>
          <p:cNvPr id="35" name="四角形: 角を丸くする 34">
            <a:extLst>
              <a:ext uri="{FF2B5EF4-FFF2-40B4-BE49-F238E27FC236}">
                <a16:creationId xmlns:a16="http://schemas.microsoft.com/office/drawing/2014/main" id="{F0BCEBC8-6C1D-45B1-95C5-7CB3B0B3AE23}"/>
              </a:ext>
            </a:extLst>
          </p:cNvPr>
          <p:cNvSpPr/>
          <p:nvPr/>
        </p:nvSpPr>
        <p:spPr>
          <a:xfrm>
            <a:off x="1971349" y="4975827"/>
            <a:ext cx="914400" cy="3077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a:t>はい</a:t>
            </a:r>
            <a:endParaRPr kumimoji="1" lang="ja-JP" altLang="en-US" dirty="0"/>
          </a:p>
        </p:txBody>
      </p:sp>
      <p:sp>
        <p:nvSpPr>
          <p:cNvPr id="38" name="テキスト ボックス 37">
            <a:extLst>
              <a:ext uri="{FF2B5EF4-FFF2-40B4-BE49-F238E27FC236}">
                <a16:creationId xmlns:a16="http://schemas.microsoft.com/office/drawing/2014/main" id="{BF43CB7D-1C38-4A48-BF9C-71999F7FA92D}"/>
              </a:ext>
            </a:extLst>
          </p:cNvPr>
          <p:cNvSpPr txBox="1"/>
          <p:nvPr/>
        </p:nvSpPr>
        <p:spPr>
          <a:xfrm>
            <a:off x="280297" y="4746852"/>
            <a:ext cx="272832" cy="261610"/>
          </a:xfrm>
          <a:prstGeom prst="rect">
            <a:avLst/>
          </a:prstGeom>
          <a:noFill/>
        </p:spPr>
        <p:txBody>
          <a:bodyPr wrap="square" rtlCol="0">
            <a:spAutoFit/>
          </a:bodyPr>
          <a:lstStyle/>
          <a:p>
            <a:r>
              <a:rPr kumimoji="1" lang="ja-JP" altLang="en-US" sz="1100" dirty="0">
                <a:latin typeface="+mn-ea"/>
              </a:rPr>
              <a:t>７</a:t>
            </a:r>
          </a:p>
        </p:txBody>
      </p:sp>
      <p:cxnSp>
        <p:nvCxnSpPr>
          <p:cNvPr id="39" name="直線コネクタ 38">
            <a:extLst>
              <a:ext uri="{FF2B5EF4-FFF2-40B4-BE49-F238E27FC236}">
                <a16:creationId xmlns:a16="http://schemas.microsoft.com/office/drawing/2014/main" id="{223767C0-AAE4-41E4-BF57-6902CF1DED5C}"/>
              </a:ext>
            </a:extLst>
          </p:cNvPr>
          <p:cNvCxnSpPr>
            <a:cxnSpLocks/>
            <a:stCxn id="38" idx="3"/>
          </p:cNvCxnSpPr>
          <p:nvPr/>
        </p:nvCxnSpPr>
        <p:spPr>
          <a:xfrm>
            <a:off x="553129" y="4877657"/>
            <a:ext cx="702557" cy="25205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0" name="テキスト ボックス 39">
            <a:extLst>
              <a:ext uri="{FF2B5EF4-FFF2-40B4-BE49-F238E27FC236}">
                <a16:creationId xmlns:a16="http://schemas.microsoft.com/office/drawing/2014/main" id="{1E6A6CB5-F4D8-4829-94EC-B32AFD598233}"/>
              </a:ext>
            </a:extLst>
          </p:cNvPr>
          <p:cNvSpPr txBox="1"/>
          <p:nvPr/>
        </p:nvSpPr>
        <p:spPr>
          <a:xfrm>
            <a:off x="3465312" y="4624986"/>
            <a:ext cx="268023" cy="266390"/>
          </a:xfrm>
          <a:prstGeom prst="rect">
            <a:avLst/>
          </a:prstGeom>
          <a:noFill/>
        </p:spPr>
        <p:txBody>
          <a:bodyPr wrap="square" rtlCol="0">
            <a:spAutoFit/>
          </a:bodyPr>
          <a:lstStyle/>
          <a:p>
            <a:r>
              <a:rPr kumimoji="1" lang="ja-JP" altLang="en-US" sz="1100" dirty="0">
                <a:latin typeface="+mn-ea"/>
              </a:rPr>
              <a:t>６</a:t>
            </a:r>
          </a:p>
        </p:txBody>
      </p:sp>
      <p:cxnSp>
        <p:nvCxnSpPr>
          <p:cNvPr id="41" name="直線コネクタ 40">
            <a:extLst>
              <a:ext uri="{FF2B5EF4-FFF2-40B4-BE49-F238E27FC236}">
                <a16:creationId xmlns:a16="http://schemas.microsoft.com/office/drawing/2014/main" id="{A3D22E6D-0E83-4D18-898F-D1CE17FD6C81}"/>
              </a:ext>
            </a:extLst>
          </p:cNvPr>
          <p:cNvCxnSpPr>
            <a:cxnSpLocks/>
            <a:stCxn id="40" idx="1"/>
          </p:cNvCxnSpPr>
          <p:nvPr/>
        </p:nvCxnSpPr>
        <p:spPr>
          <a:xfrm flipH="1">
            <a:off x="2555078" y="4758181"/>
            <a:ext cx="910234" cy="43023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4309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E39A836-81AB-4DD9-ACFE-FAC7D43E9A9C}"/>
              </a:ext>
            </a:extLst>
          </p:cNvPr>
          <p:cNvPicPr>
            <a:picLocks noChangeAspect="1"/>
          </p:cNvPicPr>
          <p:nvPr/>
        </p:nvPicPr>
        <p:blipFill>
          <a:blip r:embed="rId2"/>
          <a:stretch>
            <a:fillRect/>
          </a:stretch>
        </p:blipFill>
        <p:spPr>
          <a:xfrm>
            <a:off x="649941" y="1079439"/>
            <a:ext cx="2588116" cy="4661550"/>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107996" cy="276999"/>
          </a:xfrm>
          <a:prstGeom prst="rect">
            <a:avLst/>
          </a:prstGeom>
          <a:noFill/>
        </p:spPr>
        <p:txBody>
          <a:bodyPr wrap="none" rtlCol="0">
            <a:spAutoFit/>
          </a:bodyPr>
          <a:lstStyle/>
          <a:p>
            <a:r>
              <a:rPr kumimoji="1" lang="ja-JP" altLang="en-US" sz="1200" b="1">
                <a:latin typeface="+mn-ea"/>
              </a:rPr>
              <a:t>●脱衣所画面</a:t>
            </a:r>
            <a:endParaRPr kumimoji="1" lang="en-US" altLang="ja-JP" sz="12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11</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graphicFrame>
        <p:nvGraphicFramePr>
          <p:cNvPr id="25" name="表 69">
            <a:extLst>
              <a:ext uri="{FF2B5EF4-FFF2-40B4-BE49-F238E27FC236}">
                <a16:creationId xmlns:a16="http://schemas.microsoft.com/office/drawing/2014/main" id="{8314A3E5-78EA-40A8-BE25-137D57946B80}"/>
              </a:ext>
            </a:extLst>
          </p:cNvPr>
          <p:cNvGraphicFramePr>
            <a:graphicFrameLocks noGrp="1"/>
          </p:cNvGraphicFramePr>
          <p:nvPr>
            <p:extLst>
              <p:ext uri="{D42A27DB-BD31-4B8C-83A1-F6EECF244321}">
                <p14:modId xmlns:p14="http://schemas.microsoft.com/office/powerpoint/2010/main" val="1614173169"/>
              </p:ext>
            </p:extLst>
          </p:nvPr>
        </p:nvGraphicFramePr>
        <p:xfrm>
          <a:off x="3912577" y="1129723"/>
          <a:ext cx="5063364" cy="173445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en-US" altLang="ja-JP" sz="1100"/>
                        <a:t>SKIP</a:t>
                      </a:r>
                      <a:r>
                        <a:rPr kumimoji="1" lang="ja-JP" altLang="en-US" sz="1100"/>
                        <a:t>ボタン</a:t>
                      </a:r>
                    </a:p>
                  </a:txBody>
                  <a:tcPr/>
                </a:tc>
                <a:tc>
                  <a:txBody>
                    <a:bodyPr/>
                    <a:lstStyle/>
                    <a:p>
                      <a:r>
                        <a:rPr kumimoji="1" lang="ja-JP" altLang="en-US" sz="1100"/>
                        <a:t>タップでおさわり画面に遷移させる</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背景</a:t>
                      </a:r>
                    </a:p>
                  </a:txBody>
                  <a:tcPr/>
                </a:tc>
                <a:tc>
                  <a:txBody>
                    <a:bodyPr/>
                    <a:lstStyle/>
                    <a:p>
                      <a:r>
                        <a:rPr kumimoji="1" lang="ja-JP" altLang="en-US" sz="110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キャラ</a:t>
                      </a:r>
                    </a:p>
                  </a:txBody>
                  <a:tcPr/>
                </a:tc>
                <a:tc>
                  <a:txBody>
                    <a:bodyPr/>
                    <a:lstStyle/>
                    <a:p>
                      <a:r>
                        <a:rPr kumimoji="1" lang="en-US" altLang="ja-JP" sz="1100"/>
                        <a:t>3D</a:t>
                      </a:r>
                      <a:r>
                        <a:rPr kumimoji="1" lang="ja-JP" altLang="en-US" sz="1100"/>
                        <a:t>の</a:t>
                      </a:r>
                      <a:r>
                        <a:rPr kumimoji="1" lang="en-US" altLang="ja-JP" sz="1100"/>
                        <a:t>MVP</a:t>
                      </a:r>
                      <a:r>
                        <a:rPr kumimoji="1" lang="ja-JP" altLang="en-US" sz="1100"/>
                        <a:t>キャラを表示させる</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好感度バー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上昇値に合わせてバーが伸びる。</a:t>
                      </a:r>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好感度</a:t>
                      </a:r>
                      <a:endParaRPr kumimoji="1" lang="en-US" altLang="ja-JP" sz="1100"/>
                    </a:p>
                    <a:p>
                      <a:r>
                        <a:rPr kumimoji="1" lang="ja-JP" altLang="en-US" sz="1100"/>
                        <a:t>テキスト</a:t>
                      </a:r>
                      <a:endParaRPr kumimoji="1" lang="en-US" altLang="ja-JP" sz="1100"/>
                    </a:p>
                  </a:txBody>
                  <a:tcPr/>
                </a:tc>
                <a:tc>
                  <a:txBody>
                    <a:bodyPr/>
                    <a:lstStyle/>
                    <a:p>
                      <a:r>
                        <a:rPr kumimoji="1" lang="en-US" altLang="ja-JP" sz="1100" b="0" dirty="0"/>
                        <a:t>0</a:t>
                      </a:r>
                      <a:r>
                        <a:rPr kumimoji="1" lang="ja-JP" altLang="en-US" sz="1100" b="0" dirty="0"/>
                        <a:t>～</a:t>
                      </a:r>
                      <a:r>
                        <a:rPr kumimoji="1" lang="en-US" altLang="ja-JP" sz="1100" b="0" dirty="0"/>
                        <a:t>149</a:t>
                      </a:r>
                      <a:r>
                        <a:rPr kumimoji="1" lang="ja-JP" altLang="en-US" sz="1100" b="0" dirty="0"/>
                        <a:t>の時は　上昇！</a:t>
                      </a:r>
                      <a:endParaRPr kumimoji="1" lang="en-US" altLang="ja-JP" sz="1100" b="0" dirty="0"/>
                    </a:p>
                    <a:p>
                      <a:r>
                        <a:rPr kumimoji="1" lang="en-US" altLang="ja-JP" sz="1100" b="0" dirty="0"/>
                        <a:t>150</a:t>
                      </a:r>
                      <a:r>
                        <a:rPr kumimoji="1" lang="ja-JP" altLang="en-US" sz="1100" b="0" dirty="0"/>
                        <a:t>の時は　　   最大！　と表示させる。</a:t>
                      </a:r>
                      <a:endParaRPr kumimoji="1" lang="en-US" altLang="ja-JP" sz="1100" b="0" dirty="0"/>
                    </a:p>
                  </a:txBody>
                  <a:tcPr/>
                </a:tc>
                <a:extLst>
                  <a:ext uri="{0D108BD9-81ED-4DB2-BD59-A6C34878D82A}">
                    <a16:rowId xmlns:a16="http://schemas.microsoft.com/office/drawing/2014/main" val="3027198919"/>
                  </a:ext>
                </a:extLst>
              </a:tr>
            </a:tbl>
          </a:graphicData>
        </a:graphic>
      </p:graphicFrame>
      <p:sp>
        <p:nvSpPr>
          <p:cNvPr id="26" name="テキスト ボックス 25">
            <a:extLst>
              <a:ext uri="{FF2B5EF4-FFF2-40B4-BE49-F238E27FC236}">
                <a16:creationId xmlns:a16="http://schemas.microsoft.com/office/drawing/2014/main" id="{14903E1A-07F4-4C59-9F6D-080A555429E1}"/>
              </a:ext>
            </a:extLst>
          </p:cNvPr>
          <p:cNvSpPr txBox="1"/>
          <p:nvPr/>
        </p:nvSpPr>
        <p:spPr>
          <a:xfrm>
            <a:off x="3430588" y="948634"/>
            <a:ext cx="325730" cy="261610"/>
          </a:xfrm>
          <a:prstGeom prst="rect">
            <a:avLst/>
          </a:prstGeom>
          <a:noFill/>
        </p:spPr>
        <p:txBody>
          <a:bodyPr wrap="square" rtlCol="0">
            <a:spAutoFit/>
          </a:bodyPr>
          <a:lstStyle/>
          <a:p>
            <a:r>
              <a:rPr kumimoji="1" lang="ja-JP" altLang="en-US" sz="1100">
                <a:latin typeface="+mn-ea"/>
              </a:rPr>
              <a:t>１</a:t>
            </a:r>
          </a:p>
        </p:txBody>
      </p:sp>
      <p:cxnSp>
        <p:nvCxnSpPr>
          <p:cNvPr id="27" name="直線コネクタ 26">
            <a:extLst>
              <a:ext uri="{FF2B5EF4-FFF2-40B4-BE49-F238E27FC236}">
                <a16:creationId xmlns:a16="http://schemas.microsoft.com/office/drawing/2014/main" id="{B8CDE7B9-0B03-49D6-9FC3-B4907EDED492}"/>
              </a:ext>
            </a:extLst>
          </p:cNvPr>
          <p:cNvCxnSpPr>
            <a:cxnSpLocks/>
            <a:stCxn id="26" idx="1"/>
          </p:cNvCxnSpPr>
          <p:nvPr/>
        </p:nvCxnSpPr>
        <p:spPr>
          <a:xfrm flipH="1">
            <a:off x="3086100" y="1079439"/>
            <a:ext cx="344488" cy="20072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55D1E9AB-C3D7-43F5-A184-129A1808E899}"/>
              </a:ext>
            </a:extLst>
          </p:cNvPr>
          <p:cNvSpPr txBox="1"/>
          <p:nvPr/>
        </p:nvSpPr>
        <p:spPr>
          <a:xfrm>
            <a:off x="3430588" y="2123784"/>
            <a:ext cx="272832" cy="261610"/>
          </a:xfrm>
          <a:prstGeom prst="rect">
            <a:avLst/>
          </a:prstGeom>
          <a:noFill/>
        </p:spPr>
        <p:txBody>
          <a:bodyPr wrap="none" rtlCol="0">
            <a:spAutoFit/>
          </a:bodyPr>
          <a:lstStyle/>
          <a:p>
            <a:r>
              <a:rPr kumimoji="1" lang="en-US" altLang="ja-JP" sz="1100">
                <a:latin typeface="+mn-ea"/>
              </a:rPr>
              <a:t>2</a:t>
            </a:r>
            <a:endParaRPr kumimoji="1" lang="ja-JP" altLang="en-US" sz="1100">
              <a:latin typeface="+mn-ea"/>
            </a:endParaRPr>
          </a:p>
        </p:txBody>
      </p:sp>
      <p:cxnSp>
        <p:nvCxnSpPr>
          <p:cNvPr id="30" name="直線コネクタ 29">
            <a:extLst>
              <a:ext uri="{FF2B5EF4-FFF2-40B4-BE49-F238E27FC236}">
                <a16:creationId xmlns:a16="http://schemas.microsoft.com/office/drawing/2014/main" id="{10C78434-D639-4AB8-9EE9-E3D31C28DE59}"/>
              </a:ext>
            </a:extLst>
          </p:cNvPr>
          <p:cNvCxnSpPr>
            <a:cxnSpLocks/>
            <a:stCxn id="29" idx="1"/>
          </p:cNvCxnSpPr>
          <p:nvPr/>
        </p:nvCxnSpPr>
        <p:spPr>
          <a:xfrm flipH="1">
            <a:off x="3086100" y="2254589"/>
            <a:ext cx="34448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5A0294C5-3D2D-418B-ADB6-68F4352D24DF}"/>
              </a:ext>
            </a:extLst>
          </p:cNvPr>
          <p:cNvSpPr txBox="1"/>
          <p:nvPr/>
        </p:nvSpPr>
        <p:spPr>
          <a:xfrm>
            <a:off x="3438901" y="2652468"/>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cxnSp>
        <p:nvCxnSpPr>
          <p:cNvPr id="35" name="直線コネクタ 34">
            <a:extLst>
              <a:ext uri="{FF2B5EF4-FFF2-40B4-BE49-F238E27FC236}">
                <a16:creationId xmlns:a16="http://schemas.microsoft.com/office/drawing/2014/main" id="{10A8C277-C4AD-4621-884A-A943703481F0}"/>
              </a:ext>
            </a:extLst>
          </p:cNvPr>
          <p:cNvCxnSpPr>
            <a:cxnSpLocks/>
            <a:stCxn id="32" idx="1"/>
          </p:cNvCxnSpPr>
          <p:nvPr/>
        </p:nvCxnSpPr>
        <p:spPr>
          <a:xfrm flipH="1">
            <a:off x="1986742" y="2783273"/>
            <a:ext cx="1452159" cy="5156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26CC8959-DF6E-4DB5-96E9-EBE845A45ECE}"/>
              </a:ext>
            </a:extLst>
          </p:cNvPr>
          <p:cNvSpPr txBox="1"/>
          <p:nvPr/>
        </p:nvSpPr>
        <p:spPr>
          <a:xfrm>
            <a:off x="238487" y="1129723"/>
            <a:ext cx="272832" cy="26161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cxnSp>
        <p:nvCxnSpPr>
          <p:cNvPr id="39" name="直線コネクタ 38">
            <a:extLst>
              <a:ext uri="{FF2B5EF4-FFF2-40B4-BE49-F238E27FC236}">
                <a16:creationId xmlns:a16="http://schemas.microsoft.com/office/drawing/2014/main" id="{12192050-B91D-4D51-9404-9610CE87C19E}"/>
              </a:ext>
            </a:extLst>
          </p:cNvPr>
          <p:cNvCxnSpPr>
            <a:cxnSpLocks/>
            <a:stCxn id="38" idx="3"/>
          </p:cNvCxnSpPr>
          <p:nvPr/>
        </p:nvCxnSpPr>
        <p:spPr>
          <a:xfrm>
            <a:off x="511319" y="1260528"/>
            <a:ext cx="685714" cy="196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60A84961-3729-4971-A88A-B2F642D60992}"/>
              </a:ext>
            </a:extLst>
          </p:cNvPr>
          <p:cNvSpPr txBox="1"/>
          <p:nvPr/>
        </p:nvSpPr>
        <p:spPr>
          <a:xfrm>
            <a:off x="238487" y="1482656"/>
            <a:ext cx="272832" cy="261610"/>
          </a:xfrm>
          <a:prstGeom prst="rect">
            <a:avLst/>
          </a:prstGeom>
          <a:noFill/>
        </p:spPr>
        <p:txBody>
          <a:bodyPr wrap="square" rtlCol="0">
            <a:spAutoFit/>
          </a:bodyPr>
          <a:lstStyle/>
          <a:p>
            <a:r>
              <a:rPr kumimoji="1" lang="en-US" altLang="ja-JP" sz="1100">
                <a:latin typeface="+mn-ea"/>
              </a:rPr>
              <a:t>4</a:t>
            </a:r>
            <a:endParaRPr kumimoji="1" lang="ja-JP" altLang="en-US" sz="1100">
              <a:latin typeface="+mn-ea"/>
            </a:endParaRPr>
          </a:p>
        </p:txBody>
      </p:sp>
      <p:cxnSp>
        <p:nvCxnSpPr>
          <p:cNvPr id="42" name="直線コネクタ 41">
            <a:extLst>
              <a:ext uri="{FF2B5EF4-FFF2-40B4-BE49-F238E27FC236}">
                <a16:creationId xmlns:a16="http://schemas.microsoft.com/office/drawing/2014/main" id="{3562EB76-732D-424E-9599-0638E7B2525C}"/>
              </a:ext>
            </a:extLst>
          </p:cNvPr>
          <p:cNvCxnSpPr>
            <a:cxnSpLocks/>
            <a:stCxn id="41" idx="3"/>
          </p:cNvCxnSpPr>
          <p:nvPr/>
        </p:nvCxnSpPr>
        <p:spPr>
          <a:xfrm>
            <a:off x="511319" y="1613461"/>
            <a:ext cx="685714" cy="196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739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図 35">
            <a:extLst>
              <a:ext uri="{FF2B5EF4-FFF2-40B4-BE49-F238E27FC236}">
                <a16:creationId xmlns:a16="http://schemas.microsoft.com/office/drawing/2014/main" id="{67203992-2D2C-46ED-812E-9CCD7366B1FF}"/>
              </a:ext>
            </a:extLst>
          </p:cNvPr>
          <p:cNvPicPr>
            <a:picLocks noChangeAspect="1"/>
          </p:cNvPicPr>
          <p:nvPr/>
        </p:nvPicPr>
        <p:blipFill>
          <a:blip r:embed="rId2"/>
          <a:stretch>
            <a:fillRect/>
          </a:stretch>
        </p:blipFill>
        <p:spPr>
          <a:xfrm>
            <a:off x="627648" y="1080842"/>
            <a:ext cx="2620800" cy="4694285"/>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055371" cy="276999"/>
          </a:xfrm>
          <a:prstGeom prst="rect">
            <a:avLst/>
          </a:prstGeom>
          <a:noFill/>
        </p:spPr>
        <p:txBody>
          <a:bodyPr wrap="none" rtlCol="0" anchor="t">
            <a:spAutoFit/>
          </a:bodyPr>
          <a:lstStyle/>
          <a:p>
            <a:r>
              <a:rPr kumimoji="1" lang="ja-JP" altLang="en-US" sz="1200" b="1">
                <a:latin typeface="メイリオ"/>
                <a:ea typeface="メイリオ"/>
              </a:rPr>
              <a:t>●抽選画</a:t>
            </a:r>
            <a:r>
              <a:rPr kumimoji="1" lang="ja-JP" altLang="en-US" sz="1200" b="1">
                <a:latin typeface="メイリオ"/>
                <a:ea typeface="メイリオ"/>
                <a:cs typeface="+mn-lt"/>
              </a:rPr>
              <a:t>面</a:t>
            </a:r>
            <a:r>
              <a:rPr kumimoji="1" lang="en-US" altLang="ja-JP" sz="1200">
                <a:solidFill>
                  <a:srgbClr val="FF0000"/>
                </a:solidFill>
                <a:ea typeface="+mn-lt"/>
                <a:cs typeface="+mn-lt"/>
              </a:rPr>
              <a:t>(2020.1.20</a:t>
            </a:r>
            <a:r>
              <a:rPr kumimoji="1" lang="ja-JP" altLang="en-US" sz="1200">
                <a:solidFill>
                  <a:srgbClr val="FF0000"/>
                </a:solidFill>
                <a:ea typeface="+mn-lt"/>
                <a:cs typeface="+mn-lt"/>
              </a:rPr>
              <a:t>変更</a:t>
            </a:r>
            <a:r>
              <a:rPr kumimoji="1" lang="en-US" altLang="ja-JP" sz="1200">
                <a:solidFill>
                  <a:srgbClr val="FF0000"/>
                </a:solidFill>
                <a:ea typeface="+mn-lt"/>
                <a:cs typeface="+mn-lt"/>
              </a:rPr>
              <a:t>)</a:t>
            </a:r>
            <a:endParaRPr kumimoji="1" lang="en-US" altLang="ja-JP" sz="12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12</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graphicFrame>
        <p:nvGraphicFramePr>
          <p:cNvPr id="25" name="表 69">
            <a:extLst>
              <a:ext uri="{FF2B5EF4-FFF2-40B4-BE49-F238E27FC236}">
                <a16:creationId xmlns:a16="http://schemas.microsoft.com/office/drawing/2014/main" id="{8314A3E5-78EA-40A8-BE25-137D57946B80}"/>
              </a:ext>
            </a:extLst>
          </p:cNvPr>
          <p:cNvGraphicFramePr>
            <a:graphicFrameLocks noGrp="1"/>
          </p:cNvGraphicFramePr>
          <p:nvPr>
            <p:extLst>
              <p:ext uri="{D42A27DB-BD31-4B8C-83A1-F6EECF244321}">
                <p14:modId xmlns:p14="http://schemas.microsoft.com/office/powerpoint/2010/main" val="1848141773"/>
              </p:ext>
            </p:extLst>
          </p:nvPr>
        </p:nvGraphicFramePr>
        <p:xfrm>
          <a:off x="3912577" y="1129723"/>
          <a:ext cx="5063364" cy="147228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背景</a:t>
                      </a:r>
                    </a:p>
                  </a:txBody>
                  <a:tcPr/>
                </a:tc>
                <a:tc>
                  <a:txBody>
                    <a:bodyPr/>
                    <a:lstStyle/>
                    <a:p>
                      <a:r>
                        <a:rPr kumimoji="1" lang="ja-JP" altLang="en-US" sz="1100"/>
                        <a:t>脱衣所</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キャラ</a:t>
                      </a:r>
                    </a:p>
                  </a:txBody>
                  <a:tcPr/>
                </a:tc>
                <a:tc>
                  <a:txBody>
                    <a:bodyPr/>
                    <a:lstStyle/>
                    <a:p>
                      <a:r>
                        <a:rPr kumimoji="1" lang="en-US" altLang="ja-JP" sz="1100"/>
                        <a:t>3D</a:t>
                      </a:r>
                      <a:r>
                        <a:rPr kumimoji="1" lang="ja-JP" altLang="en-US" sz="1100"/>
                        <a:t>の</a:t>
                      </a:r>
                      <a:r>
                        <a:rPr kumimoji="1" lang="en-US" altLang="ja-JP" sz="1100"/>
                        <a:t>MVP</a:t>
                      </a:r>
                      <a:r>
                        <a:rPr kumimoji="1" lang="ja-JP" altLang="en-US" sz="1100"/>
                        <a:t>キャラを表示させる</a:t>
                      </a:r>
                      <a:endParaRPr kumimoji="1" lang="en-US" altLang="ja-JP" sz="1100"/>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プレゼント箱</a:t>
                      </a:r>
                      <a:endParaRPr kumimoji="1" lang="en-US" altLang="ja-JP" sz="1100"/>
                    </a:p>
                  </a:txBody>
                  <a:tcPr/>
                </a:tc>
                <a:tc>
                  <a:txBody>
                    <a:bodyPr/>
                    <a:lstStyle/>
                    <a:p>
                      <a:r>
                        <a:rPr kumimoji="1" lang="ja-JP" altLang="en-US" sz="1100" b="0"/>
                        <a:t>高レアアイテムの場合は特別なデザインにしたい。</a:t>
                      </a:r>
                      <a:endParaRPr kumimoji="1" lang="en-US" altLang="ja-JP" sz="1100" b="0"/>
                    </a:p>
                  </a:txBody>
                  <a:tcPr/>
                </a:tc>
                <a:extLst>
                  <a:ext uri="{0D108BD9-81ED-4DB2-BD59-A6C34878D82A}">
                    <a16:rowId xmlns:a16="http://schemas.microsoft.com/office/drawing/2014/main" val="3027198919"/>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スキップボタン</a:t>
                      </a:r>
                      <a:endParaRPr kumimoji="1" lang="en-US" altLang="ja-JP" sz="1100"/>
                    </a:p>
                  </a:txBody>
                  <a:tcPr/>
                </a:tc>
                <a:tc>
                  <a:txBody>
                    <a:bodyPr/>
                    <a:lstStyle/>
                    <a:p>
                      <a:r>
                        <a:rPr kumimoji="1" lang="ja-JP" altLang="en-US" sz="1100" b="0"/>
                        <a:t>タップでアイテム入手確認ダイアログを表示</a:t>
                      </a:r>
                      <a:endParaRPr kumimoji="1" lang="en-US" altLang="ja-JP" sz="1100" b="0"/>
                    </a:p>
                  </a:txBody>
                  <a:tcPr/>
                </a:tc>
                <a:extLst>
                  <a:ext uri="{0D108BD9-81ED-4DB2-BD59-A6C34878D82A}">
                    <a16:rowId xmlns:a16="http://schemas.microsoft.com/office/drawing/2014/main" val="1581921504"/>
                  </a:ext>
                </a:extLst>
              </a:tr>
            </a:tbl>
          </a:graphicData>
        </a:graphic>
      </p:graphicFrame>
      <p:sp>
        <p:nvSpPr>
          <p:cNvPr id="26" name="テキスト ボックス 25">
            <a:extLst>
              <a:ext uri="{FF2B5EF4-FFF2-40B4-BE49-F238E27FC236}">
                <a16:creationId xmlns:a16="http://schemas.microsoft.com/office/drawing/2014/main" id="{14903E1A-07F4-4C59-9F6D-080A555429E1}"/>
              </a:ext>
            </a:extLst>
          </p:cNvPr>
          <p:cNvSpPr txBox="1"/>
          <p:nvPr/>
        </p:nvSpPr>
        <p:spPr>
          <a:xfrm>
            <a:off x="3430588" y="948634"/>
            <a:ext cx="325730" cy="261610"/>
          </a:xfrm>
          <a:prstGeom prst="rect">
            <a:avLst/>
          </a:prstGeom>
          <a:noFill/>
        </p:spPr>
        <p:txBody>
          <a:bodyPr wrap="square" rtlCol="0">
            <a:spAutoFit/>
          </a:bodyPr>
          <a:lstStyle/>
          <a:p>
            <a:endParaRPr kumimoji="1" lang="ja-JP" altLang="en-US" sz="1100">
              <a:latin typeface="+mn-ea"/>
            </a:endParaRPr>
          </a:p>
        </p:txBody>
      </p:sp>
      <p:sp>
        <p:nvSpPr>
          <p:cNvPr id="29" name="テキスト ボックス 28">
            <a:extLst>
              <a:ext uri="{FF2B5EF4-FFF2-40B4-BE49-F238E27FC236}">
                <a16:creationId xmlns:a16="http://schemas.microsoft.com/office/drawing/2014/main" id="{55D1E9AB-C3D7-43F5-A184-129A1808E899}"/>
              </a:ext>
            </a:extLst>
          </p:cNvPr>
          <p:cNvSpPr txBox="1"/>
          <p:nvPr/>
        </p:nvSpPr>
        <p:spPr>
          <a:xfrm>
            <a:off x="3430588" y="1726645"/>
            <a:ext cx="272832" cy="261610"/>
          </a:xfrm>
          <a:prstGeom prst="rect">
            <a:avLst/>
          </a:prstGeom>
          <a:noFill/>
        </p:spPr>
        <p:txBody>
          <a:bodyPr wrap="none" rtlCol="0">
            <a:spAutoFit/>
          </a:bodyPr>
          <a:lstStyle/>
          <a:p>
            <a:r>
              <a:rPr kumimoji="1" lang="en-US" altLang="ja-JP" sz="1100">
                <a:latin typeface="+mn-ea"/>
              </a:rPr>
              <a:t>1</a:t>
            </a:r>
            <a:endParaRPr kumimoji="1" lang="ja-JP" altLang="en-US" sz="1100">
              <a:latin typeface="+mn-ea"/>
            </a:endParaRPr>
          </a:p>
        </p:txBody>
      </p:sp>
      <p:cxnSp>
        <p:nvCxnSpPr>
          <p:cNvPr id="30" name="直線コネクタ 29">
            <a:extLst>
              <a:ext uri="{FF2B5EF4-FFF2-40B4-BE49-F238E27FC236}">
                <a16:creationId xmlns:a16="http://schemas.microsoft.com/office/drawing/2014/main" id="{10C78434-D639-4AB8-9EE9-E3D31C28DE59}"/>
              </a:ext>
            </a:extLst>
          </p:cNvPr>
          <p:cNvCxnSpPr>
            <a:cxnSpLocks/>
            <a:stCxn id="29" idx="1"/>
          </p:cNvCxnSpPr>
          <p:nvPr/>
        </p:nvCxnSpPr>
        <p:spPr>
          <a:xfrm flipH="1">
            <a:off x="3086100" y="1857450"/>
            <a:ext cx="34448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5A0294C5-3D2D-418B-ADB6-68F4352D24DF}"/>
              </a:ext>
            </a:extLst>
          </p:cNvPr>
          <p:cNvSpPr txBox="1"/>
          <p:nvPr/>
        </p:nvSpPr>
        <p:spPr>
          <a:xfrm>
            <a:off x="3438901" y="2255329"/>
            <a:ext cx="272832" cy="261610"/>
          </a:xfrm>
          <a:prstGeom prst="rect">
            <a:avLst/>
          </a:prstGeom>
          <a:noFill/>
        </p:spPr>
        <p:txBody>
          <a:bodyPr wrap="none" rtlCol="0">
            <a:spAutoFit/>
          </a:bodyPr>
          <a:lstStyle/>
          <a:p>
            <a:r>
              <a:rPr kumimoji="1" lang="en-US" altLang="ja-JP" sz="1100">
                <a:latin typeface="+mn-ea"/>
              </a:rPr>
              <a:t>2</a:t>
            </a:r>
            <a:endParaRPr kumimoji="1" lang="ja-JP" altLang="en-US" sz="1100">
              <a:latin typeface="+mn-ea"/>
            </a:endParaRPr>
          </a:p>
        </p:txBody>
      </p:sp>
      <p:cxnSp>
        <p:nvCxnSpPr>
          <p:cNvPr id="35" name="直線コネクタ 34">
            <a:extLst>
              <a:ext uri="{FF2B5EF4-FFF2-40B4-BE49-F238E27FC236}">
                <a16:creationId xmlns:a16="http://schemas.microsoft.com/office/drawing/2014/main" id="{10A8C277-C4AD-4621-884A-A943703481F0}"/>
              </a:ext>
            </a:extLst>
          </p:cNvPr>
          <p:cNvCxnSpPr>
            <a:cxnSpLocks/>
            <a:stCxn id="32" idx="1"/>
          </p:cNvCxnSpPr>
          <p:nvPr/>
        </p:nvCxnSpPr>
        <p:spPr>
          <a:xfrm flipH="1">
            <a:off x="1986743" y="2386134"/>
            <a:ext cx="1452158" cy="5156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FAD83367-D405-401A-9BED-4E6F5FCD2815}"/>
              </a:ext>
            </a:extLst>
          </p:cNvPr>
          <p:cNvSpPr txBox="1"/>
          <p:nvPr/>
        </p:nvSpPr>
        <p:spPr>
          <a:xfrm>
            <a:off x="3432666" y="2718468"/>
            <a:ext cx="272832" cy="261610"/>
          </a:xfrm>
          <a:prstGeom prst="rect">
            <a:avLst/>
          </a:prstGeom>
          <a:noFill/>
        </p:spPr>
        <p:txBody>
          <a:bodyPr wrap="square" rtlCol="0">
            <a:spAutoFit/>
          </a:bodyPr>
          <a:lstStyle/>
          <a:p>
            <a:r>
              <a:rPr kumimoji="1" lang="en-US" altLang="ja-JP" sz="1100">
                <a:latin typeface="+mn-ea"/>
              </a:rPr>
              <a:t>3</a:t>
            </a:r>
            <a:endParaRPr kumimoji="1" lang="ja-JP" altLang="en-US" sz="1100">
              <a:latin typeface="+mn-ea"/>
            </a:endParaRPr>
          </a:p>
        </p:txBody>
      </p:sp>
      <p:cxnSp>
        <p:nvCxnSpPr>
          <p:cNvPr id="34" name="直線コネクタ 33">
            <a:extLst>
              <a:ext uri="{FF2B5EF4-FFF2-40B4-BE49-F238E27FC236}">
                <a16:creationId xmlns:a16="http://schemas.microsoft.com/office/drawing/2014/main" id="{B5C653B0-4A8F-4750-B3FB-FF0879FFE071}"/>
              </a:ext>
            </a:extLst>
          </p:cNvPr>
          <p:cNvCxnSpPr>
            <a:cxnSpLocks/>
            <a:stCxn id="33" idx="1"/>
          </p:cNvCxnSpPr>
          <p:nvPr/>
        </p:nvCxnSpPr>
        <p:spPr>
          <a:xfrm flipH="1">
            <a:off x="1845303" y="2849273"/>
            <a:ext cx="1587363" cy="52182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7BCD075C-6CA1-41E7-913E-A60AE3453F7D}"/>
              </a:ext>
            </a:extLst>
          </p:cNvPr>
          <p:cNvSpPr txBox="1"/>
          <p:nvPr/>
        </p:nvSpPr>
        <p:spPr>
          <a:xfrm>
            <a:off x="3404707" y="1005562"/>
            <a:ext cx="272832" cy="261610"/>
          </a:xfrm>
          <a:prstGeom prst="rect">
            <a:avLst/>
          </a:prstGeom>
          <a:noFill/>
        </p:spPr>
        <p:txBody>
          <a:bodyPr wrap="none" rtlCol="0">
            <a:spAutoFit/>
          </a:bodyPr>
          <a:lstStyle/>
          <a:p>
            <a:r>
              <a:rPr kumimoji="1" lang="en-US" altLang="ja-JP" sz="1100">
                <a:latin typeface="+mn-ea"/>
              </a:rPr>
              <a:t>1</a:t>
            </a:r>
            <a:endParaRPr kumimoji="1" lang="ja-JP" altLang="en-US" sz="1100">
              <a:latin typeface="+mn-ea"/>
            </a:endParaRPr>
          </a:p>
        </p:txBody>
      </p:sp>
      <p:cxnSp>
        <p:nvCxnSpPr>
          <p:cNvPr id="40" name="直線コネクタ 39">
            <a:extLst>
              <a:ext uri="{FF2B5EF4-FFF2-40B4-BE49-F238E27FC236}">
                <a16:creationId xmlns:a16="http://schemas.microsoft.com/office/drawing/2014/main" id="{FAC2000D-A02E-4BAC-884B-1DC0626CF300}"/>
              </a:ext>
            </a:extLst>
          </p:cNvPr>
          <p:cNvCxnSpPr>
            <a:cxnSpLocks/>
            <a:stCxn id="37" idx="1"/>
          </p:cNvCxnSpPr>
          <p:nvPr/>
        </p:nvCxnSpPr>
        <p:spPr>
          <a:xfrm flipH="1">
            <a:off x="3060219" y="1136367"/>
            <a:ext cx="34448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6555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13</a:t>
            </a:fld>
            <a:endParaRPr kumimoji="1" lang="ja-JP" altLang="en-US"/>
          </a:p>
        </p:txBody>
      </p:sp>
      <p:sp>
        <p:nvSpPr>
          <p:cNvPr id="26" name="テキスト ボックス 25">
            <a:extLst>
              <a:ext uri="{FF2B5EF4-FFF2-40B4-BE49-F238E27FC236}">
                <a16:creationId xmlns:a16="http://schemas.microsoft.com/office/drawing/2014/main" id="{8160DF41-0882-4BCD-8D8B-1628723B11EA}"/>
              </a:ext>
            </a:extLst>
          </p:cNvPr>
          <p:cNvSpPr txBox="1"/>
          <p:nvPr/>
        </p:nvSpPr>
        <p:spPr>
          <a:xfrm>
            <a:off x="591843" y="813598"/>
            <a:ext cx="6380455" cy="246221"/>
          </a:xfrm>
          <a:prstGeom prst="rect">
            <a:avLst/>
          </a:prstGeom>
          <a:noFill/>
        </p:spPr>
        <p:txBody>
          <a:bodyPr wrap="square" rtlCol="0">
            <a:spAutoFit/>
          </a:bodyPr>
          <a:lstStyle/>
          <a:p>
            <a:r>
              <a:rPr lang="en-US" altLang="ja-JP" sz="1000">
                <a:latin typeface="メイリオ" panose="020B0604030504040204" pitchFamily="50" charset="-128"/>
                <a:ea typeface="メイリオ" panose="020B0604030504040204" pitchFamily="50" charset="-128"/>
              </a:rPr>
              <a:t>TR</a:t>
            </a:r>
            <a:r>
              <a:rPr lang="ja-JP" altLang="en-US" sz="1000">
                <a:latin typeface="メイリオ" panose="020B0604030504040204" pitchFamily="50" charset="-128"/>
                <a:ea typeface="メイリオ" panose="020B0604030504040204" pitchFamily="50" charset="-128"/>
              </a:rPr>
              <a:t>カードや各種アイテムを獲得することが出来る。</a:t>
            </a:r>
            <a:endParaRPr lang="en-US" altLang="ja-JP" sz="1000">
              <a:latin typeface="メイリオ" panose="020B0604030504040204" pitchFamily="50" charset="-128"/>
              <a:ea typeface="メイリオ" panose="020B0604030504040204" pitchFamily="50" charset="-128"/>
            </a:endParaRPr>
          </a:p>
        </p:txBody>
      </p:sp>
      <p:sp>
        <p:nvSpPr>
          <p:cNvPr id="27" name="テキスト ボックス 26">
            <a:extLst>
              <a:ext uri="{FF2B5EF4-FFF2-40B4-BE49-F238E27FC236}">
                <a16:creationId xmlns:a16="http://schemas.microsoft.com/office/drawing/2014/main" id="{905AECED-028E-47A7-9B8D-EE29953A4DD6}"/>
              </a:ext>
            </a:extLst>
          </p:cNvPr>
          <p:cNvSpPr txBox="1"/>
          <p:nvPr/>
        </p:nvSpPr>
        <p:spPr>
          <a:xfrm>
            <a:off x="415419" y="531458"/>
            <a:ext cx="1877437" cy="276999"/>
          </a:xfrm>
          <a:prstGeom prst="rect">
            <a:avLst/>
          </a:prstGeom>
          <a:noFill/>
        </p:spPr>
        <p:txBody>
          <a:bodyPr wrap="none" rtlCol="0">
            <a:spAutoFit/>
          </a:bodyPr>
          <a:lstStyle/>
          <a:p>
            <a:r>
              <a:rPr kumimoji="1" lang="ja-JP" altLang="en-US" sz="1200" b="1"/>
              <a:t>●アイテム</a:t>
            </a:r>
            <a:r>
              <a:rPr kumimoji="1" lang="ja-JP" altLang="en-US" sz="1200" b="1">
                <a:latin typeface="+mn-ea"/>
              </a:rPr>
              <a:t>抽選</a:t>
            </a:r>
            <a:r>
              <a:rPr kumimoji="1" lang="ja-JP" altLang="en-US" sz="1200" b="1"/>
              <a:t>について</a:t>
            </a:r>
          </a:p>
        </p:txBody>
      </p:sp>
      <p:sp>
        <p:nvSpPr>
          <p:cNvPr id="31" name="テキスト ボックス 30">
            <a:extLst>
              <a:ext uri="{FF2B5EF4-FFF2-40B4-BE49-F238E27FC236}">
                <a16:creationId xmlns:a16="http://schemas.microsoft.com/office/drawing/2014/main" id="{CFFA357B-8518-4C50-8049-16A572377DB1}"/>
              </a:ext>
            </a:extLst>
          </p:cNvPr>
          <p:cNvSpPr txBox="1"/>
          <p:nvPr/>
        </p:nvSpPr>
        <p:spPr>
          <a:xfrm>
            <a:off x="662356" y="1135291"/>
            <a:ext cx="2277903" cy="261610"/>
          </a:xfrm>
          <a:prstGeom prst="rect">
            <a:avLst/>
          </a:prstGeom>
          <a:noFill/>
        </p:spPr>
        <p:txBody>
          <a:bodyPr wrap="square" rtlCol="0">
            <a:spAutoFit/>
          </a:bodyPr>
          <a:lstStyle/>
          <a:p>
            <a:r>
              <a:rPr kumimoji="1" lang="ja-JP" altLang="en-US" sz="1100" b="1"/>
              <a:t>・提供割合について</a:t>
            </a:r>
            <a:endParaRPr kumimoji="1" lang="en-US" altLang="ja-JP" sz="1100" b="1"/>
          </a:p>
        </p:txBody>
      </p:sp>
      <p:sp>
        <p:nvSpPr>
          <p:cNvPr id="32" name="テキスト ボックス 31">
            <a:extLst>
              <a:ext uri="{FF2B5EF4-FFF2-40B4-BE49-F238E27FC236}">
                <a16:creationId xmlns:a16="http://schemas.microsoft.com/office/drawing/2014/main" id="{ECAC1251-4975-4BCE-9BCE-59090B10F9AB}"/>
              </a:ext>
            </a:extLst>
          </p:cNvPr>
          <p:cNvSpPr txBox="1"/>
          <p:nvPr/>
        </p:nvSpPr>
        <p:spPr>
          <a:xfrm>
            <a:off x="797216" y="1399077"/>
            <a:ext cx="6875431" cy="707886"/>
          </a:xfrm>
          <a:prstGeom prst="rect">
            <a:avLst/>
          </a:prstGeom>
          <a:noFill/>
        </p:spPr>
        <p:txBody>
          <a:bodyPr wrap="square" rtlCol="0">
            <a:spAutoFit/>
          </a:bodyPr>
          <a:lstStyle/>
          <a:p>
            <a:r>
              <a:rPr kumimoji="1" lang="ja-JP" altLang="en-US" sz="1000"/>
              <a:t>各アイテムのアイコンとアイテム名を表示させる。</a:t>
            </a:r>
            <a:endParaRPr kumimoji="1" lang="en-US" altLang="ja-JP" sz="1000"/>
          </a:p>
          <a:p>
            <a:r>
              <a:rPr lang="ja-JP" altLang="en-US" sz="1000"/>
              <a:t>並び順は</a:t>
            </a:r>
            <a:r>
              <a:rPr lang="en-US" altLang="ja-JP" sz="1000"/>
              <a:t>【GP01】</a:t>
            </a:r>
            <a:r>
              <a:rPr lang="ja-JP" altLang="en-US" sz="1000"/>
              <a:t>アイテム一覧</a:t>
            </a:r>
            <a:r>
              <a:rPr lang="en-US" altLang="ja-JP" sz="1000"/>
              <a:t>_20191119.xlsx</a:t>
            </a:r>
            <a:r>
              <a:rPr lang="ja-JP" altLang="en-US" sz="1000"/>
              <a:t>　にあるアイテムを上から順番並べる。カテゴリ順も合わせる。</a:t>
            </a:r>
            <a:endParaRPr lang="en-US" altLang="ja-JP" sz="1000"/>
          </a:p>
          <a:p>
            <a:r>
              <a:rPr lang="en-US" altLang="ja-JP" sz="1000"/>
              <a:t>※TR</a:t>
            </a:r>
            <a:r>
              <a:rPr lang="ja-JP" altLang="en-US" sz="1000"/>
              <a:t>カードはレア度が高い順、同レアリティは</a:t>
            </a:r>
            <a:r>
              <a:rPr lang="en-US" altLang="ja-JP" sz="1000"/>
              <a:t>ID</a:t>
            </a:r>
            <a:r>
              <a:rPr lang="ja-JP" altLang="en-US" sz="1000"/>
              <a:t>順に並べる。</a:t>
            </a:r>
            <a:endParaRPr kumimoji="1" lang="en-US" altLang="ja-JP" sz="400"/>
          </a:p>
          <a:p>
            <a:endParaRPr kumimoji="1" lang="en-US" altLang="ja-JP" sz="1000"/>
          </a:p>
        </p:txBody>
      </p:sp>
    </p:spTree>
    <p:extLst>
      <p:ext uri="{BB962C8B-B14F-4D97-AF65-F5344CB8AC3E}">
        <p14:creationId xmlns:p14="http://schemas.microsoft.com/office/powerpoint/2010/main" val="4046766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a:t>
            </a:fld>
            <a:endParaRPr kumimoji="1" lang="ja-JP" altLang="en-US"/>
          </a:p>
        </p:txBody>
      </p:sp>
      <p:sp>
        <p:nvSpPr>
          <p:cNvPr id="51" name="テキスト ボックス 50">
            <a:extLst>
              <a:ext uri="{FF2B5EF4-FFF2-40B4-BE49-F238E27FC236}">
                <a16:creationId xmlns:a16="http://schemas.microsoft.com/office/drawing/2014/main" id="{B02C4F3B-7642-4886-8EDD-5641F0046A64}"/>
              </a:ext>
            </a:extLst>
          </p:cNvPr>
          <p:cNvSpPr txBox="1"/>
          <p:nvPr/>
        </p:nvSpPr>
        <p:spPr>
          <a:xfrm>
            <a:off x="591844" y="812768"/>
            <a:ext cx="6380455" cy="246221"/>
          </a:xfrm>
          <a:prstGeom prst="rect">
            <a:avLst/>
          </a:prstGeom>
          <a:noFill/>
        </p:spPr>
        <p:txBody>
          <a:bodyPr wrap="square" rtlCol="0">
            <a:spAutoFit/>
          </a:bodyPr>
          <a:lstStyle/>
          <a:p>
            <a:r>
              <a:rPr kumimoji="1" lang="ja-JP" altLang="en-US" sz="1000"/>
              <a:t>一番風呂は主に</a:t>
            </a:r>
            <a:r>
              <a:rPr kumimoji="1" lang="en-US" altLang="ja-JP" sz="1000"/>
              <a:t>2</a:t>
            </a:r>
            <a:r>
              <a:rPr kumimoji="1" lang="ja-JP" altLang="en-US" sz="1000"/>
              <a:t>つの目的を有する。</a:t>
            </a:r>
            <a:endParaRPr kumimoji="1" lang="en-US" altLang="ja-JP" sz="1000"/>
          </a:p>
        </p:txBody>
      </p:sp>
      <p:sp>
        <p:nvSpPr>
          <p:cNvPr id="52" name="テキスト ボックス 51">
            <a:extLst>
              <a:ext uri="{FF2B5EF4-FFF2-40B4-BE49-F238E27FC236}">
                <a16:creationId xmlns:a16="http://schemas.microsoft.com/office/drawing/2014/main" id="{D63A537E-CF74-4169-8FEE-F9E11CBA3B4F}"/>
              </a:ext>
            </a:extLst>
          </p:cNvPr>
          <p:cNvSpPr txBox="1"/>
          <p:nvPr/>
        </p:nvSpPr>
        <p:spPr>
          <a:xfrm>
            <a:off x="415419" y="530263"/>
            <a:ext cx="646331" cy="276999"/>
          </a:xfrm>
          <a:prstGeom prst="rect">
            <a:avLst/>
          </a:prstGeom>
          <a:noFill/>
        </p:spPr>
        <p:txBody>
          <a:bodyPr wrap="none" rtlCol="0">
            <a:spAutoFit/>
          </a:bodyPr>
          <a:lstStyle/>
          <a:p>
            <a:r>
              <a:rPr kumimoji="1" lang="ja-JP" altLang="en-US" sz="1200" b="1"/>
              <a:t>●目的</a:t>
            </a:r>
          </a:p>
        </p:txBody>
      </p:sp>
      <p:sp>
        <p:nvSpPr>
          <p:cNvPr id="53" name="テキスト ボックス 52">
            <a:extLst>
              <a:ext uri="{FF2B5EF4-FFF2-40B4-BE49-F238E27FC236}">
                <a16:creationId xmlns:a16="http://schemas.microsoft.com/office/drawing/2014/main" id="{8FDB9077-B356-4D18-BC5A-62F132B9CC6E}"/>
              </a:ext>
            </a:extLst>
          </p:cNvPr>
          <p:cNvSpPr txBox="1"/>
          <p:nvPr/>
        </p:nvSpPr>
        <p:spPr>
          <a:xfrm>
            <a:off x="591844" y="1209069"/>
            <a:ext cx="1729263" cy="261610"/>
          </a:xfrm>
          <a:prstGeom prst="rect">
            <a:avLst/>
          </a:prstGeom>
          <a:noFill/>
        </p:spPr>
        <p:txBody>
          <a:bodyPr wrap="square" rtlCol="0">
            <a:spAutoFit/>
          </a:bodyPr>
          <a:lstStyle/>
          <a:p>
            <a:r>
              <a:rPr kumimoji="1" lang="ja-JP" altLang="en-US" sz="1100" b="1"/>
              <a:t>１</a:t>
            </a:r>
            <a:r>
              <a:rPr kumimoji="1" lang="en-US" altLang="ja-JP" sz="1100" b="1"/>
              <a:t>.</a:t>
            </a:r>
            <a:r>
              <a:rPr kumimoji="1" lang="ja-JP" altLang="en-US" sz="1100" b="1"/>
              <a:t>隊員との触れ合い</a:t>
            </a:r>
            <a:endParaRPr kumimoji="1" lang="en-US" altLang="ja-JP" sz="1100" b="1"/>
          </a:p>
        </p:txBody>
      </p:sp>
      <p:sp>
        <p:nvSpPr>
          <p:cNvPr id="16" name="テキスト ボックス 15">
            <a:extLst>
              <a:ext uri="{FF2B5EF4-FFF2-40B4-BE49-F238E27FC236}">
                <a16:creationId xmlns:a16="http://schemas.microsoft.com/office/drawing/2014/main" id="{6BE2061D-F26E-4D60-A615-C7062A1578D9}"/>
              </a:ext>
            </a:extLst>
          </p:cNvPr>
          <p:cNvSpPr txBox="1"/>
          <p:nvPr/>
        </p:nvSpPr>
        <p:spPr>
          <a:xfrm>
            <a:off x="726704" y="1478992"/>
            <a:ext cx="5684265" cy="246221"/>
          </a:xfrm>
          <a:prstGeom prst="rect">
            <a:avLst/>
          </a:prstGeom>
          <a:noFill/>
        </p:spPr>
        <p:txBody>
          <a:bodyPr wrap="square" rtlCol="0">
            <a:spAutoFit/>
          </a:bodyPr>
          <a:lstStyle/>
          <a:p>
            <a:r>
              <a:rPr kumimoji="1" lang="en-US" altLang="ja-JP" sz="1000"/>
              <a:t>MVP</a:t>
            </a:r>
            <a:r>
              <a:rPr kumimoji="1" lang="ja-JP" altLang="en-US" sz="1000"/>
              <a:t>を獲得した隊員にプレゼントを与え、コミュニケーションを取らせる。</a:t>
            </a:r>
            <a:endParaRPr kumimoji="1" lang="en-US" altLang="ja-JP" sz="1000"/>
          </a:p>
        </p:txBody>
      </p:sp>
      <p:sp>
        <p:nvSpPr>
          <p:cNvPr id="18" name="テキスト ボックス 17">
            <a:extLst>
              <a:ext uri="{FF2B5EF4-FFF2-40B4-BE49-F238E27FC236}">
                <a16:creationId xmlns:a16="http://schemas.microsoft.com/office/drawing/2014/main" id="{6FA97F2C-0692-486E-9258-F8B542FB1203}"/>
              </a:ext>
            </a:extLst>
          </p:cNvPr>
          <p:cNvSpPr txBox="1"/>
          <p:nvPr/>
        </p:nvSpPr>
        <p:spPr>
          <a:xfrm>
            <a:off x="591844" y="3229290"/>
            <a:ext cx="6380455" cy="261610"/>
          </a:xfrm>
          <a:prstGeom prst="rect">
            <a:avLst/>
          </a:prstGeom>
          <a:noFill/>
        </p:spPr>
        <p:txBody>
          <a:bodyPr wrap="square" rtlCol="0">
            <a:spAutoFit/>
          </a:bodyPr>
          <a:lstStyle/>
          <a:p>
            <a:r>
              <a:rPr kumimoji="1" lang="ja-JP" altLang="en-US" sz="1100" b="1"/>
              <a:t>２</a:t>
            </a:r>
            <a:r>
              <a:rPr kumimoji="1" lang="en-US" altLang="ja-JP" sz="1100" b="1"/>
              <a:t>.</a:t>
            </a:r>
            <a:r>
              <a:rPr kumimoji="1" lang="ja-JP" altLang="en-US" sz="1100" b="1"/>
              <a:t>アイテムの入手</a:t>
            </a:r>
            <a:endParaRPr kumimoji="1" lang="en-US" altLang="ja-JP" sz="1100" b="1"/>
          </a:p>
        </p:txBody>
      </p:sp>
      <p:sp>
        <p:nvSpPr>
          <p:cNvPr id="19" name="テキスト ボックス 18">
            <a:extLst>
              <a:ext uri="{FF2B5EF4-FFF2-40B4-BE49-F238E27FC236}">
                <a16:creationId xmlns:a16="http://schemas.microsoft.com/office/drawing/2014/main" id="{6030BF14-4011-47D3-BBC1-C0B428503852}"/>
              </a:ext>
            </a:extLst>
          </p:cNvPr>
          <p:cNvSpPr txBox="1"/>
          <p:nvPr/>
        </p:nvSpPr>
        <p:spPr>
          <a:xfrm>
            <a:off x="726704" y="3490900"/>
            <a:ext cx="6380455" cy="246221"/>
          </a:xfrm>
          <a:prstGeom prst="rect">
            <a:avLst/>
          </a:prstGeom>
          <a:noFill/>
        </p:spPr>
        <p:txBody>
          <a:bodyPr wrap="square" rtlCol="0">
            <a:spAutoFit/>
          </a:bodyPr>
          <a:lstStyle/>
          <a:p>
            <a:r>
              <a:rPr kumimoji="1" lang="ja-JP" altLang="en-US" sz="1000"/>
              <a:t>隊員の一番風呂ポイントを最大まで上昇させることで、プレゼント報酬を与える。</a:t>
            </a:r>
            <a:endParaRPr kumimoji="1" lang="en-US" altLang="ja-JP" sz="1000"/>
          </a:p>
        </p:txBody>
      </p:sp>
      <p:sp>
        <p:nvSpPr>
          <p:cNvPr id="23" name="テキスト ボックス 22">
            <a:extLst>
              <a:ext uri="{FF2B5EF4-FFF2-40B4-BE49-F238E27FC236}">
                <a16:creationId xmlns:a16="http://schemas.microsoft.com/office/drawing/2014/main" id="{1AD878D8-7C80-46EE-AC3E-DB992DADA2C3}"/>
              </a:ext>
            </a:extLst>
          </p:cNvPr>
          <p:cNvSpPr txBox="1"/>
          <p:nvPr/>
        </p:nvSpPr>
        <p:spPr>
          <a:xfrm>
            <a:off x="591844" y="6063738"/>
            <a:ext cx="6380455" cy="246221"/>
          </a:xfrm>
          <a:prstGeom prst="rect">
            <a:avLst/>
          </a:prstGeom>
          <a:noFill/>
        </p:spPr>
        <p:txBody>
          <a:bodyPr wrap="square" rtlCol="0">
            <a:spAutoFit/>
          </a:bodyPr>
          <a:lstStyle/>
          <a:p>
            <a:r>
              <a:rPr kumimoji="1" lang="ja-JP" altLang="en-US" sz="1000"/>
              <a:t>一番風呂で使用するお風呂は、ほかほかタイムで設定したお風呂を使用する。</a:t>
            </a:r>
            <a:endParaRPr kumimoji="1" lang="en-US" altLang="ja-JP" sz="1000"/>
          </a:p>
        </p:txBody>
      </p:sp>
      <p:sp>
        <p:nvSpPr>
          <p:cNvPr id="24" name="テキスト ボックス 23">
            <a:extLst>
              <a:ext uri="{FF2B5EF4-FFF2-40B4-BE49-F238E27FC236}">
                <a16:creationId xmlns:a16="http://schemas.microsoft.com/office/drawing/2014/main" id="{02316DFB-0B6E-4E45-B4BC-178E6E28CBD8}"/>
              </a:ext>
            </a:extLst>
          </p:cNvPr>
          <p:cNvSpPr txBox="1"/>
          <p:nvPr/>
        </p:nvSpPr>
        <p:spPr>
          <a:xfrm>
            <a:off x="415419" y="5781233"/>
            <a:ext cx="1415772" cy="276999"/>
          </a:xfrm>
          <a:prstGeom prst="rect">
            <a:avLst/>
          </a:prstGeom>
          <a:noFill/>
        </p:spPr>
        <p:txBody>
          <a:bodyPr wrap="none" rtlCol="0">
            <a:spAutoFit/>
          </a:bodyPr>
          <a:lstStyle/>
          <a:p>
            <a:r>
              <a:rPr kumimoji="1" lang="ja-JP" altLang="en-US" sz="1200" b="1"/>
              <a:t>●お風呂について</a:t>
            </a:r>
          </a:p>
        </p:txBody>
      </p:sp>
      <p:sp>
        <p:nvSpPr>
          <p:cNvPr id="13" name="テキスト ボックス 12">
            <a:extLst>
              <a:ext uri="{FF2B5EF4-FFF2-40B4-BE49-F238E27FC236}">
                <a16:creationId xmlns:a16="http://schemas.microsoft.com/office/drawing/2014/main" id="{922AA3B8-82A2-44CC-9D87-E425F96BC3BA}"/>
              </a:ext>
            </a:extLst>
          </p:cNvPr>
          <p:cNvSpPr txBox="1"/>
          <p:nvPr/>
        </p:nvSpPr>
        <p:spPr>
          <a:xfrm>
            <a:off x="726704" y="1741022"/>
            <a:ext cx="1729263" cy="261610"/>
          </a:xfrm>
          <a:prstGeom prst="rect">
            <a:avLst/>
          </a:prstGeom>
          <a:noFill/>
        </p:spPr>
        <p:txBody>
          <a:bodyPr wrap="square" rtlCol="0">
            <a:spAutoFit/>
          </a:bodyPr>
          <a:lstStyle/>
          <a:p>
            <a:r>
              <a:rPr kumimoji="1" lang="ja-JP" altLang="en-US" sz="1100" b="1"/>
              <a:t>・</a:t>
            </a:r>
            <a:r>
              <a:rPr kumimoji="1" lang="en-US" altLang="ja-JP" sz="1100" b="1"/>
              <a:t>MVP</a:t>
            </a:r>
            <a:r>
              <a:rPr kumimoji="1" lang="ja-JP" altLang="en-US" sz="1100" b="1"/>
              <a:t>の抽選</a:t>
            </a:r>
            <a:endParaRPr kumimoji="1" lang="en-US" altLang="ja-JP" sz="1100" b="1"/>
          </a:p>
        </p:txBody>
      </p:sp>
      <p:sp>
        <p:nvSpPr>
          <p:cNvPr id="14" name="テキスト ボックス 13">
            <a:extLst>
              <a:ext uri="{FF2B5EF4-FFF2-40B4-BE49-F238E27FC236}">
                <a16:creationId xmlns:a16="http://schemas.microsoft.com/office/drawing/2014/main" id="{B3D0B933-7A43-4A39-9AE1-B3CAEBD0F1A8}"/>
              </a:ext>
            </a:extLst>
          </p:cNvPr>
          <p:cNvSpPr txBox="1"/>
          <p:nvPr/>
        </p:nvSpPr>
        <p:spPr>
          <a:xfrm>
            <a:off x="917920" y="1991129"/>
            <a:ext cx="5684265" cy="1169551"/>
          </a:xfrm>
          <a:prstGeom prst="rect">
            <a:avLst/>
          </a:prstGeom>
          <a:noFill/>
        </p:spPr>
        <p:txBody>
          <a:bodyPr wrap="square" rtlCol="0">
            <a:spAutoFit/>
          </a:bodyPr>
          <a:lstStyle/>
          <a:p>
            <a:r>
              <a:rPr kumimoji="1" lang="en-US" altLang="ja-JP" sz="1000"/>
              <a:t>MVP</a:t>
            </a:r>
            <a:r>
              <a:rPr kumimoji="1" lang="ja-JP" altLang="en-US" sz="1000"/>
              <a:t>については以下の条件の両方を満たした隊員となる。</a:t>
            </a:r>
            <a:br>
              <a:rPr kumimoji="1" lang="en-US" altLang="ja-JP" sz="1000"/>
            </a:br>
            <a:r>
              <a:rPr kumimoji="1" lang="ja-JP" altLang="en-US" sz="1000"/>
              <a:t>両方を満たしていない場合、</a:t>
            </a:r>
            <a:r>
              <a:rPr kumimoji="1" lang="en-US" altLang="ja-JP" sz="1000"/>
              <a:t>MVP</a:t>
            </a:r>
            <a:r>
              <a:rPr kumimoji="1" lang="ja-JP" altLang="en-US" sz="1000"/>
              <a:t>は選出されず、一番風呂はスキップされる。</a:t>
            </a:r>
            <a:endParaRPr kumimoji="1" lang="en-US" altLang="ja-JP" sz="1000"/>
          </a:p>
          <a:p>
            <a:endParaRPr kumimoji="1" lang="en-US" altLang="ja-JP" sz="1000"/>
          </a:p>
          <a:p>
            <a:r>
              <a:rPr kumimoji="1" lang="ja-JP" altLang="en-US" sz="1000"/>
              <a:t>　</a:t>
            </a:r>
            <a:r>
              <a:rPr kumimoji="1" lang="en-US" altLang="ja-JP" sz="1000"/>
              <a:t>1</a:t>
            </a:r>
            <a:r>
              <a:rPr kumimoji="1" lang="ja-JP" altLang="en-US" sz="1000"/>
              <a:t>．怪獣に最もダメージを与えた隊員。</a:t>
            </a:r>
            <a:endParaRPr kumimoji="1" lang="en-US" altLang="ja-JP" sz="1000"/>
          </a:p>
          <a:p>
            <a:r>
              <a:rPr kumimoji="1" lang="ja-JP" altLang="en-US" sz="1000"/>
              <a:t>　</a:t>
            </a:r>
            <a:r>
              <a:rPr kumimoji="1" lang="en-US" altLang="ja-JP" sz="1000"/>
              <a:t>2</a:t>
            </a:r>
            <a:r>
              <a:rPr kumimoji="1" lang="ja-JP" altLang="en-US" sz="1000"/>
              <a:t>．怪獣</a:t>
            </a:r>
            <a:r>
              <a:rPr kumimoji="1" lang="en-US" altLang="ja-JP" sz="1000"/>
              <a:t>HP</a:t>
            </a:r>
            <a:r>
              <a:rPr kumimoji="1" lang="ja-JP" altLang="en-US" sz="1000"/>
              <a:t>の</a:t>
            </a:r>
            <a:r>
              <a:rPr kumimoji="1" lang="en-US" altLang="ja-JP" sz="1000"/>
              <a:t>30%</a:t>
            </a:r>
            <a:r>
              <a:rPr kumimoji="1" lang="ja-JP" altLang="en-US" sz="1000"/>
              <a:t>に達した隊員</a:t>
            </a:r>
            <a:endParaRPr kumimoji="1" lang="en-US" altLang="ja-JP" sz="1000"/>
          </a:p>
          <a:p>
            <a:endParaRPr kumimoji="1" lang="en-US" altLang="ja-JP" sz="1000"/>
          </a:p>
          <a:p>
            <a:r>
              <a:rPr kumimoji="1" lang="ja-JP" altLang="en-US" sz="1000"/>
              <a:t>（数値は調整）</a:t>
            </a:r>
            <a:endParaRPr kumimoji="1" lang="en-US" altLang="ja-JP" sz="1000"/>
          </a:p>
        </p:txBody>
      </p:sp>
      <p:sp>
        <p:nvSpPr>
          <p:cNvPr id="15" name="テキスト ボックス 14">
            <a:extLst>
              <a:ext uri="{FF2B5EF4-FFF2-40B4-BE49-F238E27FC236}">
                <a16:creationId xmlns:a16="http://schemas.microsoft.com/office/drawing/2014/main" id="{BB883E4D-7ABF-4E73-857E-730CE91F8D29}"/>
              </a:ext>
            </a:extLst>
          </p:cNvPr>
          <p:cNvSpPr txBox="1"/>
          <p:nvPr/>
        </p:nvSpPr>
        <p:spPr>
          <a:xfrm>
            <a:off x="591844" y="3833574"/>
            <a:ext cx="1415772" cy="276999"/>
          </a:xfrm>
          <a:prstGeom prst="rect">
            <a:avLst/>
          </a:prstGeom>
          <a:noFill/>
        </p:spPr>
        <p:txBody>
          <a:bodyPr wrap="none" rtlCol="0">
            <a:spAutoFit/>
          </a:bodyPr>
          <a:lstStyle/>
          <a:p>
            <a:r>
              <a:rPr kumimoji="1" lang="ja-JP" altLang="en-US" sz="1200" b="1"/>
              <a:t>●一番風呂の開始</a:t>
            </a:r>
          </a:p>
        </p:txBody>
      </p:sp>
      <p:sp>
        <p:nvSpPr>
          <p:cNvPr id="17" name="テキスト ボックス 16">
            <a:extLst>
              <a:ext uri="{FF2B5EF4-FFF2-40B4-BE49-F238E27FC236}">
                <a16:creationId xmlns:a16="http://schemas.microsoft.com/office/drawing/2014/main" id="{3D56075B-AB29-4DC3-B3FE-6FAF874DB3B6}"/>
              </a:ext>
            </a:extLst>
          </p:cNvPr>
          <p:cNvSpPr txBox="1"/>
          <p:nvPr/>
        </p:nvSpPr>
        <p:spPr>
          <a:xfrm>
            <a:off x="726703" y="4103320"/>
            <a:ext cx="7571908" cy="1631216"/>
          </a:xfrm>
          <a:prstGeom prst="rect">
            <a:avLst/>
          </a:prstGeom>
          <a:noFill/>
        </p:spPr>
        <p:txBody>
          <a:bodyPr wrap="square" rtlCol="0">
            <a:spAutoFit/>
          </a:bodyPr>
          <a:lstStyle/>
          <a:p>
            <a:r>
              <a:rPr kumimoji="1" lang="ja-JP" altLang="en-US" sz="1000"/>
              <a:t>上記の通り、一番風呂は</a:t>
            </a:r>
            <a:r>
              <a:rPr kumimoji="1" lang="en-US" altLang="ja-JP" sz="1000"/>
              <a:t>MVP</a:t>
            </a:r>
            <a:r>
              <a:rPr kumimoji="1" lang="ja-JP" altLang="en-US" sz="1000"/>
              <a:t>がいるかどうかで発生する。</a:t>
            </a:r>
            <a:endParaRPr kumimoji="1" lang="en-US" altLang="ja-JP" sz="1000"/>
          </a:p>
          <a:p>
            <a:r>
              <a:rPr kumimoji="1" lang="ja-JP" altLang="en-US" sz="1000"/>
              <a:t>勝利演出の際の遷移が若干異なる。</a:t>
            </a:r>
            <a:endParaRPr kumimoji="1" lang="en-US" altLang="ja-JP" sz="1000"/>
          </a:p>
          <a:p>
            <a:endParaRPr kumimoji="1" lang="en-US" altLang="ja-JP" sz="1000"/>
          </a:p>
          <a:p>
            <a:r>
              <a:rPr kumimoji="1" lang="ja-JP" altLang="en-US" sz="1000"/>
              <a:t>・</a:t>
            </a:r>
            <a:r>
              <a:rPr kumimoji="1" lang="en-US" altLang="ja-JP" sz="1000"/>
              <a:t>MVP</a:t>
            </a:r>
            <a:r>
              <a:rPr kumimoji="1" lang="ja-JP" altLang="en-US" sz="1000"/>
              <a:t>なし</a:t>
            </a:r>
            <a:endParaRPr kumimoji="1" lang="en-US" altLang="ja-JP" sz="1000"/>
          </a:p>
          <a:p>
            <a:r>
              <a:rPr kumimoji="1" lang="ja-JP" altLang="en-US" sz="1000"/>
              <a:t>　　勝利演出のフェードアウト後、黒木の「みんな、お風呂沸いたわよ～」という掛け声とともに「リザルト」を開始する。</a:t>
            </a:r>
            <a:endParaRPr kumimoji="1" lang="en-US" altLang="ja-JP" sz="1000"/>
          </a:p>
          <a:p>
            <a:endParaRPr kumimoji="1" lang="en-US" altLang="ja-JP" sz="1000"/>
          </a:p>
          <a:p>
            <a:r>
              <a:rPr kumimoji="1" lang="ja-JP" altLang="en-US" sz="1000"/>
              <a:t>・</a:t>
            </a:r>
            <a:r>
              <a:rPr kumimoji="1" lang="en-US" altLang="ja-JP" sz="1000"/>
              <a:t>MVP</a:t>
            </a:r>
            <a:r>
              <a:rPr kumimoji="1" lang="ja-JP" altLang="en-US" sz="1000"/>
              <a:t>あり</a:t>
            </a:r>
            <a:r>
              <a:rPr kumimoji="1" lang="en-US" altLang="ja-JP" sz="1000">
                <a:solidFill>
                  <a:srgbClr val="FF0000"/>
                </a:solidFill>
              </a:rPr>
              <a:t>(2020.1.20</a:t>
            </a:r>
            <a:r>
              <a:rPr kumimoji="1" lang="ja-JP" altLang="en-US" sz="1000">
                <a:solidFill>
                  <a:srgbClr val="FF0000"/>
                </a:solidFill>
              </a:rPr>
              <a:t>記載</a:t>
            </a:r>
            <a:r>
              <a:rPr kumimoji="1" lang="en-US" altLang="ja-JP" sz="1000">
                <a:solidFill>
                  <a:srgbClr val="FF0000"/>
                </a:solidFill>
              </a:rPr>
              <a:t>)</a:t>
            </a:r>
            <a:endParaRPr kumimoji="1" lang="en-US" altLang="ja-JP" sz="1000"/>
          </a:p>
          <a:p>
            <a:r>
              <a:rPr kumimoji="1" lang="ja-JP" altLang="en-US" sz="1000"/>
              <a:t>　　勝利演出の際に</a:t>
            </a:r>
            <a:r>
              <a:rPr kumimoji="1" lang="en-US" altLang="ja-JP" sz="1000"/>
              <a:t>MVP</a:t>
            </a:r>
            <a:r>
              <a:rPr kumimoji="1" lang="ja-JP" altLang="en-US" sz="1000"/>
              <a:t>キャラが表示される。</a:t>
            </a:r>
            <a:endParaRPr kumimoji="1" lang="en-US" altLang="ja-JP" sz="1000"/>
          </a:p>
          <a:p>
            <a:r>
              <a:rPr kumimoji="1" lang="ja-JP" altLang="en-US" sz="1000"/>
              <a:t>　　フェードアウト後、黒木の「</a:t>
            </a:r>
            <a:r>
              <a:rPr kumimoji="1" lang="en-US" altLang="ja-JP" sz="1000"/>
              <a:t>××</a:t>
            </a:r>
            <a:r>
              <a:rPr kumimoji="1" lang="ja-JP" altLang="en-US" sz="1000"/>
              <a:t>（</a:t>
            </a:r>
            <a:r>
              <a:rPr kumimoji="1" lang="en-US" altLang="ja-JP" sz="1000"/>
              <a:t>MVP</a:t>
            </a:r>
            <a:r>
              <a:rPr kumimoji="1" lang="ja-JP" altLang="en-US" sz="1000"/>
              <a:t>の呼び名）、お疲れ様！今日は大活躍だったじゃない。</a:t>
            </a:r>
            <a:endParaRPr kumimoji="1" lang="en-US" altLang="ja-JP" sz="1000"/>
          </a:p>
          <a:p>
            <a:r>
              <a:rPr kumimoji="1" lang="ja-JP" altLang="en-US" sz="1000"/>
              <a:t>　　今いけば一番風呂よ」という掛け声とともに一番風呂を開始。</a:t>
            </a:r>
            <a:endParaRPr kumimoji="1" lang="en-US" altLang="ja-JP" sz="1000"/>
          </a:p>
        </p:txBody>
      </p:sp>
      <p:sp>
        <p:nvSpPr>
          <p:cNvPr id="2" name="四角形: 角を丸くする 1">
            <a:extLst>
              <a:ext uri="{FF2B5EF4-FFF2-40B4-BE49-F238E27FC236}">
                <a16:creationId xmlns:a16="http://schemas.microsoft.com/office/drawing/2014/main" id="{DC4525C3-7AAC-4604-8AA8-06B3D115AE89}"/>
              </a:ext>
            </a:extLst>
          </p:cNvPr>
          <p:cNvSpPr/>
          <p:nvPr/>
        </p:nvSpPr>
        <p:spPr>
          <a:xfrm>
            <a:off x="6132302" y="3526879"/>
            <a:ext cx="2301168" cy="930838"/>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r>
              <a:rPr kumimoji="1" lang="en-US" altLang="ja-JP" sz="1000">
                <a:solidFill>
                  <a:srgbClr val="FF0000"/>
                </a:solidFill>
              </a:rPr>
              <a:t>(2020.1.20</a:t>
            </a:r>
            <a:r>
              <a:rPr kumimoji="1" lang="ja-JP" altLang="en-US" sz="1000">
                <a:solidFill>
                  <a:srgbClr val="FF0000"/>
                </a:solidFill>
              </a:rPr>
              <a:t>記載</a:t>
            </a:r>
            <a:r>
              <a:rPr kumimoji="1" lang="en-US" altLang="ja-JP" sz="1000">
                <a:solidFill>
                  <a:srgbClr val="FF0000"/>
                </a:solidFill>
              </a:rPr>
              <a:t>)</a:t>
            </a:r>
          </a:p>
          <a:p>
            <a:endParaRPr kumimoji="1" lang="en-US" altLang="ja-JP" sz="1000">
              <a:solidFill>
                <a:schemeClr val="tx1"/>
              </a:solidFill>
            </a:endParaRPr>
          </a:p>
          <a:p>
            <a:r>
              <a:rPr kumimoji="1" lang="en-US" altLang="ja-JP" sz="1000">
                <a:solidFill>
                  <a:schemeClr val="tx1"/>
                </a:solidFill>
              </a:rPr>
              <a:t>MVP</a:t>
            </a:r>
            <a:r>
              <a:rPr kumimoji="1" lang="ja-JP" altLang="en-US" sz="1000">
                <a:solidFill>
                  <a:schemeClr val="tx1"/>
                </a:solidFill>
              </a:rPr>
              <a:t>がいる場合の勝利演出はバトルの追加仕様で詳しく記載する。</a:t>
            </a:r>
          </a:p>
        </p:txBody>
      </p:sp>
    </p:spTree>
    <p:extLst>
      <p:ext uri="{BB962C8B-B14F-4D97-AF65-F5344CB8AC3E}">
        <p14:creationId xmlns:p14="http://schemas.microsoft.com/office/powerpoint/2010/main" val="3875616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256DA66-0D1A-492B-AD01-145871B36E5F}"/>
              </a:ext>
            </a:extLst>
          </p:cNvPr>
          <p:cNvPicPr>
            <a:picLocks noChangeAspect="1"/>
          </p:cNvPicPr>
          <p:nvPr/>
        </p:nvPicPr>
        <p:blipFill>
          <a:blip r:embed="rId2"/>
          <a:stretch>
            <a:fillRect/>
          </a:stretch>
        </p:blipFill>
        <p:spPr>
          <a:xfrm>
            <a:off x="1874737" y="942317"/>
            <a:ext cx="798932" cy="1417254"/>
          </a:xfrm>
          <a:prstGeom prst="rect">
            <a:avLst/>
          </a:prstGeom>
        </p:spPr>
      </p:pic>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3</a:t>
            </a:fld>
            <a:endParaRPr kumimoji="1" lang="ja-JP" altLang="en-US"/>
          </a:p>
        </p:txBody>
      </p:sp>
      <p:sp>
        <p:nvSpPr>
          <p:cNvPr id="52" name="テキスト ボックス 51">
            <a:extLst>
              <a:ext uri="{FF2B5EF4-FFF2-40B4-BE49-F238E27FC236}">
                <a16:creationId xmlns:a16="http://schemas.microsoft.com/office/drawing/2014/main" id="{D63A537E-CF74-4169-8FEE-F9E11CBA3B4F}"/>
              </a:ext>
            </a:extLst>
          </p:cNvPr>
          <p:cNvSpPr txBox="1"/>
          <p:nvPr/>
        </p:nvSpPr>
        <p:spPr>
          <a:xfrm>
            <a:off x="415419" y="530263"/>
            <a:ext cx="1107996" cy="276999"/>
          </a:xfrm>
          <a:prstGeom prst="rect">
            <a:avLst/>
          </a:prstGeom>
          <a:noFill/>
        </p:spPr>
        <p:txBody>
          <a:bodyPr wrap="none" rtlCol="0">
            <a:spAutoFit/>
          </a:bodyPr>
          <a:lstStyle/>
          <a:p>
            <a:r>
              <a:rPr kumimoji="1" lang="ja-JP" altLang="en-US" sz="1200" b="1"/>
              <a:t>●画面遷移図</a:t>
            </a:r>
          </a:p>
        </p:txBody>
      </p:sp>
      <p:sp>
        <p:nvSpPr>
          <p:cNvPr id="2" name="正方形/長方形 1">
            <a:extLst>
              <a:ext uri="{FF2B5EF4-FFF2-40B4-BE49-F238E27FC236}">
                <a16:creationId xmlns:a16="http://schemas.microsoft.com/office/drawing/2014/main" id="{672172EC-2BCA-4525-AB1A-30263945810F}"/>
              </a:ext>
            </a:extLst>
          </p:cNvPr>
          <p:cNvSpPr/>
          <p:nvPr/>
        </p:nvSpPr>
        <p:spPr>
          <a:xfrm>
            <a:off x="192634" y="961363"/>
            <a:ext cx="798660" cy="1419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a:t>勝利演出</a:t>
            </a:r>
            <a:endParaRPr kumimoji="1" lang="en-US" altLang="ja-JP" sz="1200"/>
          </a:p>
          <a:p>
            <a:pPr algn="ctr"/>
            <a:r>
              <a:rPr kumimoji="1" lang="en-US" altLang="ja-JP" sz="1200"/>
              <a:t>(MVP</a:t>
            </a:r>
            <a:r>
              <a:rPr kumimoji="1" lang="ja-JP" altLang="en-US" sz="1200"/>
              <a:t>用</a:t>
            </a:r>
            <a:r>
              <a:rPr kumimoji="1" lang="en-US" altLang="ja-JP" sz="1200"/>
              <a:t>)</a:t>
            </a:r>
            <a:endParaRPr kumimoji="1" lang="ja-JP" altLang="en-US" sz="1200"/>
          </a:p>
        </p:txBody>
      </p:sp>
      <p:cxnSp>
        <p:nvCxnSpPr>
          <p:cNvPr id="4" name="直線矢印コネクタ 3">
            <a:extLst>
              <a:ext uri="{FF2B5EF4-FFF2-40B4-BE49-F238E27FC236}">
                <a16:creationId xmlns:a16="http://schemas.microsoft.com/office/drawing/2014/main" id="{D1248549-863F-4D45-9F93-A272B9D13B91}"/>
              </a:ext>
            </a:extLst>
          </p:cNvPr>
          <p:cNvCxnSpPr>
            <a:cxnSpLocks/>
            <a:stCxn id="2" idx="3"/>
          </p:cNvCxnSpPr>
          <p:nvPr/>
        </p:nvCxnSpPr>
        <p:spPr>
          <a:xfrm>
            <a:off x="991294" y="1671283"/>
            <a:ext cx="88098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 name="図 6">
            <a:extLst>
              <a:ext uri="{FF2B5EF4-FFF2-40B4-BE49-F238E27FC236}">
                <a16:creationId xmlns:a16="http://schemas.microsoft.com/office/drawing/2014/main" id="{1923E354-AA95-4998-98FB-72A11203C59C}"/>
              </a:ext>
            </a:extLst>
          </p:cNvPr>
          <p:cNvPicPr>
            <a:picLocks noChangeAspect="1"/>
          </p:cNvPicPr>
          <p:nvPr/>
        </p:nvPicPr>
        <p:blipFill>
          <a:blip r:embed="rId3"/>
          <a:stretch>
            <a:fillRect/>
          </a:stretch>
        </p:blipFill>
        <p:spPr>
          <a:xfrm>
            <a:off x="3118318" y="961365"/>
            <a:ext cx="804004" cy="1419836"/>
          </a:xfrm>
          <a:prstGeom prst="rect">
            <a:avLst/>
          </a:prstGeom>
        </p:spPr>
      </p:pic>
      <p:pic>
        <p:nvPicPr>
          <p:cNvPr id="11" name="図 10" descr="テーブル, 座る, 食品, コンピュータ が含まれている画像&#10;&#10;自動的に生成された説明">
            <a:extLst>
              <a:ext uri="{FF2B5EF4-FFF2-40B4-BE49-F238E27FC236}">
                <a16:creationId xmlns:a16="http://schemas.microsoft.com/office/drawing/2014/main" id="{950244AD-0636-45F4-8A79-6797BC74DE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0422" y="958475"/>
            <a:ext cx="798660" cy="1425616"/>
          </a:xfrm>
          <a:prstGeom prst="rect">
            <a:avLst/>
          </a:prstGeom>
        </p:spPr>
      </p:pic>
      <p:pic>
        <p:nvPicPr>
          <p:cNvPr id="21" name="図 20" descr="テーブル, 座る, 食品, ケーキ が含まれている画像&#10;&#10;自動的に生成された説明">
            <a:extLst>
              <a:ext uri="{FF2B5EF4-FFF2-40B4-BE49-F238E27FC236}">
                <a16:creationId xmlns:a16="http://schemas.microsoft.com/office/drawing/2014/main" id="{F5783740-6C67-4E37-83FD-F4EB91BF9D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72925" y="942317"/>
            <a:ext cx="805344" cy="1444227"/>
          </a:xfrm>
          <a:prstGeom prst="rect">
            <a:avLst/>
          </a:prstGeom>
        </p:spPr>
      </p:pic>
      <p:pic>
        <p:nvPicPr>
          <p:cNvPr id="25" name="図 24" descr="食品, シャツ が含まれている画像&#10;&#10;自動的に生成された説明">
            <a:extLst>
              <a:ext uri="{FF2B5EF4-FFF2-40B4-BE49-F238E27FC236}">
                <a16:creationId xmlns:a16="http://schemas.microsoft.com/office/drawing/2014/main" id="{21CE3648-EFA6-4D3C-802F-2375AD38E21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87770" y="961366"/>
            <a:ext cx="851590" cy="1419835"/>
          </a:xfrm>
          <a:prstGeom prst="rect">
            <a:avLst/>
          </a:prstGeom>
        </p:spPr>
      </p:pic>
      <p:cxnSp>
        <p:nvCxnSpPr>
          <p:cNvPr id="35" name="直線矢印コネクタ 34">
            <a:extLst>
              <a:ext uri="{FF2B5EF4-FFF2-40B4-BE49-F238E27FC236}">
                <a16:creationId xmlns:a16="http://schemas.microsoft.com/office/drawing/2014/main" id="{2E2E0EDE-ABA4-4207-AEA9-4B6A574A8110}"/>
              </a:ext>
            </a:extLst>
          </p:cNvPr>
          <p:cNvCxnSpPr>
            <a:cxnSpLocks/>
            <a:endCxn id="7" idx="1"/>
          </p:cNvCxnSpPr>
          <p:nvPr/>
        </p:nvCxnSpPr>
        <p:spPr>
          <a:xfrm>
            <a:off x="2671735" y="1671283"/>
            <a:ext cx="44658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B3099903-C177-40CD-B5F4-AD846701EAD5}"/>
              </a:ext>
            </a:extLst>
          </p:cNvPr>
          <p:cNvCxnSpPr>
            <a:cxnSpLocks/>
            <a:stCxn id="7" idx="3"/>
            <a:endCxn id="11" idx="1"/>
          </p:cNvCxnSpPr>
          <p:nvPr/>
        </p:nvCxnSpPr>
        <p:spPr>
          <a:xfrm>
            <a:off x="3922322" y="1671283"/>
            <a:ext cx="3281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15CE2EB2-E458-4CCF-9373-16AD8D644583}"/>
              </a:ext>
            </a:extLst>
          </p:cNvPr>
          <p:cNvCxnSpPr>
            <a:cxnSpLocks/>
            <a:stCxn id="11" idx="3"/>
            <a:endCxn id="25" idx="1"/>
          </p:cNvCxnSpPr>
          <p:nvPr/>
        </p:nvCxnSpPr>
        <p:spPr>
          <a:xfrm>
            <a:off x="5049082" y="1671283"/>
            <a:ext cx="238688"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線矢印コネクタ 43">
            <a:extLst>
              <a:ext uri="{FF2B5EF4-FFF2-40B4-BE49-F238E27FC236}">
                <a16:creationId xmlns:a16="http://schemas.microsoft.com/office/drawing/2014/main" id="{7AFF3619-5F42-4B97-96E5-F7B2C1CBD5D3}"/>
              </a:ext>
            </a:extLst>
          </p:cNvPr>
          <p:cNvCxnSpPr>
            <a:cxnSpLocks/>
            <a:stCxn id="25" idx="3"/>
          </p:cNvCxnSpPr>
          <p:nvPr/>
        </p:nvCxnSpPr>
        <p:spPr>
          <a:xfrm flipV="1">
            <a:off x="6139360" y="1671283"/>
            <a:ext cx="44203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1A653A75-FD32-497E-B606-13187409B9F3}"/>
              </a:ext>
            </a:extLst>
          </p:cNvPr>
          <p:cNvSpPr txBox="1"/>
          <p:nvPr/>
        </p:nvSpPr>
        <p:spPr>
          <a:xfrm>
            <a:off x="921464" y="145583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54" name="テキスト ボックス 53">
            <a:extLst>
              <a:ext uri="{FF2B5EF4-FFF2-40B4-BE49-F238E27FC236}">
                <a16:creationId xmlns:a16="http://schemas.microsoft.com/office/drawing/2014/main" id="{5B26E65D-1851-4E4A-BF37-7A30487EC5BF}"/>
              </a:ext>
            </a:extLst>
          </p:cNvPr>
          <p:cNvSpPr txBox="1"/>
          <p:nvPr/>
        </p:nvSpPr>
        <p:spPr>
          <a:xfrm>
            <a:off x="1641620" y="145583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sp>
        <p:nvSpPr>
          <p:cNvPr id="55" name="テキスト ボックス 54">
            <a:extLst>
              <a:ext uri="{FF2B5EF4-FFF2-40B4-BE49-F238E27FC236}">
                <a16:creationId xmlns:a16="http://schemas.microsoft.com/office/drawing/2014/main" id="{4876E3BA-07A0-4B01-BF9C-29B27946BBF3}"/>
              </a:ext>
            </a:extLst>
          </p:cNvPr>
          <p:cNvSpPr txBox="1"/>
          <p:nvPr/>
        </p:nvSpPr>
        <p:spPr>
          <a:xfrm>
            <a:off x="3858056" y="145583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56" name="テキスト ボックス 55">
            <a:extLst>
              <a:ext uri="{FF2B5EF4-FFF2-40B4-BE49-F238E27FC236}">
                <a16:creationId xmlns:a16="http://schemas.microsoft.com/office/drawing/2014/main" id="{73FF0F22-3434-4096-81FE-91083F177073}"/>
              </a:ext>
            </a:extLst>
          </p:cNvPr>
          <p:cNvSpPr txBox="1"/>
          <p:nvPr/>
        </p:nvSpPr>
        <p:spPr>
          <a:xfrm>
            <a:off x="4018967" y="145583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sp>
        <p:nvSpPr>
          <p:cNvPr id="57" name="テキスト ボックス 56">
            <a:extLst>
              <a:ext uri="{FF2B5EF4-FFF2-40B4-BE49-F238E27FC236}">
                <a16:creationId xmlns:a16="http://schemas.microsoft.com/office/drawing/2014/main" id="{F86158CB-D2C2-4573-90D1-FC63D0094811}"/>
              </a:ext>
            </a:extLst>
          </p:cNvPr>
          <p:cNvSpPr txBox="1"/>
          <p:nvPr/>
        </p:nvSpPr>
        <p:spPr>
          <a:xfrm>
            <a:off x="6075094" y="145583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58" name="テキスト ボックス 57">
            <a:extLst>
              <a:ext uri="{FF2B5EF4-FFF2-40B4-BE49-F238E27FC236}">
                <a16:creationId xmlns:a16="http://schemas.microsoft.com/office/drawing/2014/main" id="{BADE42A3-5C29-4DFD-818D-202C1768B566}"/>
              </a:ext>
            </a:extLst>
          </p:cNvPr>
          <p:cNvSpPr txBox="1"/>
          <p:nvPr/>
        </p:nvSpPr>
        <p:spPr>
          <a:xfrm>
            <a:off x="6223723" y="145583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sp>
        <p:nvSpPr>
          <p:cNvPr id="59" name="テキスト ボックス 58">
            <a:extLst>
              <a:ext uri="{FF2B5EF4-FFF2-40B4-BE49-F238E27FC236}">
                <a16:creationId xmlns:a16="http://schemas.microsoft.com/office/drawing/2014/main" id="{1123B948-6041-4ED2-AE9E-ECE488841953}"/>
              </a:ext>
            </a:extLst>
          </p:cNvPr>
          <p:cNvSpPr txBox="1"/>
          <p:nvPr/>
        </p:nvSpPr>
        <p:spPr>
          <a:xfrm>
            <a:off x="7165192" y="145583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60" name="テキスト ボックス 59">
            <a:extLst>
              <a:ext uri="{FF2B5EF4-FFF2-40B4-BE49-F238E27FC236}">
                <a16:creationId xmlns:a16="http://schemas.microsoft.com/office/drawing/2014/main" id="{8F342F69-691E-4CA2-BDF4-1EF5937FF0EE}"/>
              </a:ext>
            </a:extLst>
          </p:cNvPr>
          <p:cNvSpPr txBox="1"/>
          <p:nvPr/>
        </p:nvSpPr>
        <p:spPr>
          <a:xfrm>
            <a:off x="7440038" y="145583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pic>
        <p:nvPicPr>
          <p:cNvPr id="49" name="図 48" descr="おもちゃ が含まれている画像&#10;&#10;自動的に生成された説明">
            <a:extLst>
              <a:ext uri="{FF2B5EF4-FFF2-40B4-BE49-F238E27FC236}">
                <a16:creationId xmlns:a16="http://schemas.microsoft.com/office/drawing/2014/main" id="{D4D09A58-0D85-4F8F-A3B5-51CA07729FC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51091" y="953375"/>
            <a:ext cx="798661" cy="1435815"/>
          </a:xfrm>
          <a:prstGeom prst="rect">
            <a:avLst/>
          </a:prstGeom>
        </p:spPr>
      </p:pic>
      <p:pic>
        <p:nvPicPr>
          <p:cNvPr id="71" name="図 70">
            <a:extLst>
              <a:ext uri="{FF2B5EF4-FFF2-40B4-BE49-F238E27FC236}">
                <a16:creationId xmlns:a16="http://schemas.microsoft.com/office/drawing/2014/main" id="{E03DB594-BD82-405F-B3D7-1DBF782B6CE3}"/>
              </a:ext>
            </a:extLst>
          </p:cNvPr>
          <p:cNvPicPr>
            <a:picLocks noChangeAspect="1"/>
          </p:cNvPicPr>
          <p:nvPr/>
        </p:nvPicPr>
        <p:blipFill>
          <a:blip r:embed="rId8"/>
          <a:stretch>
            <a:fillRect/>
          </a:stretch>
        </p:blipFill>
        <p:spPr>
          <a:xfrm>
            <a:off x="7630660" y="3056225"/>
            <a:ext cx="851051" cy="1526196"/>
          </a:xfrm>
          <a:prstGeom prst="rect">
            <a:avLst/>
          </a:prstGeom>
        </p:spPr>
      </p:pic>
      <p:cxnSp>
        <p:nvCxnSpPr>
          <p:cNvPr id="73" name="コネクタ: カギ線 72">
            <a:extLst>
              <a:ext uri="{FF2B5EF4-FFF2-40B4-BE49-F238E27FC236}">
                <a16:creationId xmlns:a16="http://schemas.microsoft.com/office/drawing/2014/main" id="{9C124BD9-A397-4A21-8C67-69474D156F2A}"/>
              </a:ext>
            </a:extLst>
          </p:cNvPr>
          <p:cNvCxnSpPr>
            <a:cxnSpLocks/>
            <a:endCxn id="21" idx="0"/>
          </p:cNvCxnSpPr>
          <p:nvPr/>
        </p:nvCxnSpPr>
        <p:spPr>
          <a:xfrm rot="5400000" flipH="1" flipV="1">
            <a:off x="5164278" y="-1949954"/>
            <a:ext cx="19048" cy="5803590"/>
          </a:xfrm>
          <a:prstGeom prst="bentConnector3">
            <a:avLst>
              <a:gd name="adj1" fmla="val 130012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218B70DB-EAE7-4CEF-8A8A-9E2B721F69E4}"/>
              </a:ext>
            </a:extLst>
          </p:cNvPr>
          <p:cNvSpPr txBox="1"/>
          <p:nvPr/>
        </p:nvSpPr>
        <p:spPr>
          <a:xfrm>
            <a:off x="2295064" y="76321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75" name="テキスト ボックス 74">
            <a:extLst>
              <a:ext uri="{FF2B5EF4-FFF2-40B4-BE49-F238E27FC236}">
                <a16:creationId xmlns:a16="http://schemas.microsoft.com/office/drawing/2014/main" id="{6E10DE95-0008-49E7-9261-CBB0673AD879}"/>
              </a:ext>
            </a:extLst>
          </p:cNvPr>
          <p:cNvSpPr txBox="1"/>
          <p:nvPr/>
        </p:nvSpPr>
        <p:spPr>
          <a:xfrm>
            <a:off x="8082398" y="76321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sp>
        <p:nvSpPr>
          <p:cNvPr id="76" name="テキスト ボックス 75">
            <a:extLst>
              <a:ext uri="{FF2B5EF4-FFF2-40B4-BE49-F238E27FC236}">
                <a16:creationId xmlns:a16="http://schemas.microsoft.com/office/drawing/2014/main" id="{D7E64EFB-23F3-4DC2-A67D-D255182BE3B3}"/>
              </a:ext>
            </a:extLst>
          </p:cNvPr>
          <p:cNvSpPr txBox="1"/>
          <p:nvPr/>
        </p:nvSpPr>
        <p:spPr>
          <a:xfrm>
            <a:off x="2536385" y="512542"/>
            <a:ext cx="1247688" cy="230832"/>
          </a:xfrm>
          <a:prstGeom prst="rect">
            <a:avLst/>
          </a:prstGeom>
          <a:noFill/>
        </p:spPr>
        <p:txBody>
          <a:bodyPr wrap="square" rtlCol="0">
            <a:spAutoFit/>
          </a:bodyPr>
          <a:lstStyle/>
          <a:p>
            <a:r>
              <a:rPr kumimoji="1" lang="ja-JP" altLang="en-US" sz="900">
                <a:latin typeface="+mn-ea"/>
              </a:rPr>
              <a:t>プレゼント無し</a:t>
            </a:r>
          </a:p>
        </p:txBody>
      </p:sp>
      <p:cxnSp>
        <p:nvCxnSpPr>
          <p:cNvPr id="80" name="直線矢印コネクタ 79">
            <a:extLst>
              <a:ext uri="{FF2B5EF4-FFF2-40B4-BE49-F238E27FC236}">
                <a16:creationId xmlns:a16="http://schemas.microsoft.com/office/drawing/2014/main" id="{E85A3B86-2210-4B10-8894-6B57B8F6B079}"/>
              </a:ext>
            </a:extLst>
          </p:cNvPr>
          <p:cNvCxnSpPr>
            <a:cxnSpLocks/>
            <a:endCxn id="71" idx="1"/>
          </p:cNvCxnSpPr>
          <p:nvPr/>
        </p:nvCxnSpPr>
        <p:spPr>
          <a:xfrm>
            <a:off x="7218778" y="3819323"/>
            <a:ext cx="4118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線矢印コネクタ 82">
            <a:extLst>
              <a:ext uri="{FF2B5EF4-FFF2-40B4-BE49-F238E27FC236}">
                <a16:creationId xmlns:a16="http://schemas.microsoft.com/office/drawing/2014/main" id="{8231FF17-CD9A-4FB5-BF2A-D1785739033A}"/>
              </a:ext>
            </a:extLst>
          </p:cNvPr>
          <p:cNvCxnSpPr>
            <a:cxnSpLocks/>
          </p:cNvCxnSpPr>
          <p:nvPr/>
        </p:nvCxnSpPr>
        <p:spPr>
          <a:xfrm>
            <a:off x="5985854" y="3819323"/>
            <a:ext cx="38133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1" name="テキスト ボックス 110">
            <a:extLst>
              <a:ext uri="{FF2B5EF4-FFF2-40B4-BE49-F238E27FC236}">
                <a16:creationId xmlns:a16="http://schemas.microsoft.com/office/drawing/2014/main" id="{F4AFB54F-C8B5-422E-9405-7FC982DF76C5}"/>
              </a:ext>
            </a:extLst>
          </p:cNvPr>
          <p:cNvSpPr txBox="1"/>
          <p:nvPr/>
        </p:nvSpPr>
        <p:spPr>
          <a:xfrm>
            <a:off x="1627183" y="2389911"/>
            <a:ext cx="1277914" cy="200055"/>
          </a:xfrm>
          <a:prstGeom prst="rect">
            <a:avLst/>
          </a:prstGeom>
          <a:noFill/>
        </p:spPr>
        <p:txBody>
          <a:bodyPr wrap="none" rtlCol="0">
            <a:spAutoFit/>
          </a:bodyPr>
          <a:lstStyle/>
          <a:p>
            <a:pPr algn="ctr"/>
            <a:r>
              <a:rPr kumimoji="1" lang="en-US" altLang="ja-JP" sz="700" dirty="0">
                <a:latin typeface="+mn-ea"/>
              </a:rPr>
              <a:t>fb100.</a:t>
            </a:r>
            <a:r>
              <a:rPr kumimoji="1" lang="ja-JP" altLang="en-US" sz="700" dirty="0">
                <a:latin typeface="+mn-ea"/>
              </a:rPr>
              <a:t>プレゼント選択画面</a:t>
            </a:r>
          </a:p>
        </p:txBody>
      </p:sp>
      <p:sp>
        <p:nvSpPr>
          <p:cNvPr id="112" name="テキスト ボックス 111">
            <a:extLst>
              <a:ext uri="{FF2B5EF4-FFF2-40B4-BE49-F238E27FC236}">
                <a16:creationId xmlns:a16="http://schemas.microsoft.com/office/drawing/2014/main" id="{93B78A43-0BEB-440F-A266-6466D7B9F3FC}"/>
              </a:ext>
            </a:extLst>
          </p:cNvPr>
          <p:cNvSpPr txBox="1"/>
          <p:nvPr/>
        </p:nvSpPr>
        <p:spPr>
          <a:xfrm>
            <a:off x="4194442" y="2400495"/>
            <a:ext cx="1008609" cy="200055"/>
          </a:xfrm>
          <a:prstGeom prst="rect">
            <a:avLst/>
          </a:prstGeom>
          <a:noFill/>
        </p:spPr>
        <p:txBody>
          <a:bodyPr wrap="none" rtlCol="0">
            <a:spAutoFit/>
          </a:bodyPr>
          <a:lstStyle>
            <a:defPPr>
              <a:defRPr lang="en-US"/>
            </a:defPPr>
            <a:lvl1pPr algn="ctr">
              <a:defRPr kumimoji="1" sz="700">
                <a:latin typeface="+mn-ea"/>
              </a:defRPr>
            </a:lvl1pPr>
          </a:lstStyle>
          <a:p>
            <a:r>
              <a:rPr lang="en-US" altLang="ja-JP"/>
              <a:t>fb110.</a:t>
            </a:r>
            <a:r>
              <a:rPr lang="ja-JP" altLang="en-US"/>
              <a:t>脱衣所画面①</a:t>
            </a:r>
          </a:p>
        </p:txBody>
      </p:sp>
      <p:sp>
        <p:nvSpPr>
          <p:cNvPr id="113" name="テキスト ボックス 112">
            <a:extLst>
              <a:ext uri="{FF2B5EF4-FFF2-40B4-BE49-F238E27FC236}">
                <a16:creationId xmlns:a16="http://schemas.microsoft.com/office/drawing/2014/main" id="{E0E75BC0-3C7D-462F-AE5E-57C31687DAF8}"/>
              </a:ext>
            </a:extLst>
          </p:cNvPr>
          <p:cNvSpPr txBox="1"/>
          <p:nvPr/>
        </p:nvSpPr>
        <p:spPr>
          <a:xfrm>
            <a:off x="5196976" y="2389911"/>
            <a:ext cx="1008609" cy="200055"/>
          </a:xfrm>
          <a:prstGeom prst="rect">
            <a:avLst/>
          </a:prstGeom>
          <a:noFill/>
        </p:spPr>
        <p:txBody>
          <a:bodyPr wrap="none" rtlCol="0">
            <a:spAutoFit/>
          </a:bodyPr>
          <a:lstStyle>
            <a:defPPr>
              <a:defRPr lang="en-US"/>
            </a:defPPr>
            <a:lvl1pPr algn="ctr">
              <a:defRPr kumimoji="1" sz="700">
                <a:latin typeface="+mn-ea"/>
              </a:defRPr>
            </a:lvl1pPr>
          </a:lstStyle>
          <a:p>
            <a:r>
              <a:rPr lang="en-US" altLang="ja-JP"/>
              <a:t>fb110.</a:t>
            </a:r>
            <a:r>
              <a:rPr lang="ja-JP" altLang="en-US"/>
              <a:t>脱衣所画面②</a:t>
            </a:r>
          </a:p>
        </p:txBody>
      </p:sp>
      <p:sp>
        <p:nvSpPr>
          <p:cNvPr id="114" name="テキスト ボックス 113">
            <a:extLst>
              <a:ext uri="{FF2B5EF4-FFF2-40B4-BE49-F238E27FC236}">
                <a16:creationId xmlns:a16="http://schemas.microsoft.com/office/drawing/2014/main" id="{CBA7CE2E-16B1-4ACE-8B1B-0B98B68653FF}"/>
              </a:ext>
            </a:extLst>
          </p:cNvPr>
          <p:cNvSpPr txBox="1"/>
          <p:nvPr/>
        </p:nvSpPr>
        <p:spPr>
          <a:xfrm>
            <a:off x="6157641" y="2434169"/>
            <a:ext cx="1419931" cy="200055"/>
          </a:xfrm>
          <a:prstGeom prst="rect">
            <a:avLst/>
          </a:prstGeom>
          <a:noFill/>
        </p:spPr>
        <p:txBody>
          <a:bodyPr wrap="square" rtlCol="0">
            <a:spAutoFit/>
          </a:bodyPr>
          <a:lstStyle/>
          <a:p>
            <a:pPr algn="ctr"/>
            <a:r>
              <a:rPr kumimoji="1" lang="en-US" altLang="ja-JP" sz="700">
                <a:latin typeface="+mn-ea"/>
              </a:rPr>
              <a:t>fb110.</a:t>
            </a:r>
            <a:r>
              <a:rPr kumimoji="1" lang="ja-JP" altLang="en-US" sz="700">
                <a:latin typeface="+mn-ea"/>
              </a:rPr>
              <a:t>脱衣所画面③</a:t>
            </a:r>
          </a:p>
        </p:txBody>
      </p:sp>
      <p:sp>
        <p:nvSpPr>
          <p:cNvPr id="116" name="テキスト ボックス 115">
            <a:extLst>
              <a:ext uri="{FF2B5EF4-FFF2-40B4-BE49-F238E27FC236}">
                <a16:creationId xmlns:a16="http://schemas.microsoft.com/office/drawing/2014/main" id="{25FE1D10-79A9-460B-BB90-F9BDAE1D6F4F}"/>
              </a:ext>
            </a:extLst>
          </p:cNvPr>
          <p:cNvSpPr txBox="1"/>
          <p:nvPr/>
        </p:nvSpPr>
        <p:spPr>
          <a:xfrm>
            <a:off x="5123451" y="4624358"/>
            <a:ext cx="886781" cy="200055"/>
          </a:xfrm>
          <a:prstGeom prst="rect">
            <a:avLst/>
          </a:prstGeom>
          <a:noFill/>
        </p:spPr>
        <p:txBody>
          <a:bodyPr wrap="none" rtlCol="0">
            <a:spAutoFit/>
          </a:bodyPr>
          <a:lstStyle>
            <a:defPPr>
              <a:defRPr lang="en-US"/>
            </a:defPPr>
            <a:lvl1pPr>
              <a:defRPr kumimoji="1" sz="700">
                <a:latin typeface="+mn-ea"/>
              </a:defRPr>
            </a:lvl1pPr>
          </a:lstStyle>
          <a:p>
            <a:r>
              <a:rPr lang="en-US" altLang="ja-JP"/>
              <a:t>fb140</a:t>
            </a:r>
            <a:r>
              <a:rPr lang="ja-JP" altLang="en-US"/>
              <a:t>抽選画面①</a:t>
            </a:r>
          </a:p>
        </p:txBody>
      </p:sp>
      <p:sp>
        <p:nvSpPr>
          <p:cNvPr id="117" name="テキスト ボックス 116">
            <a:extLst>
              <a:ext uri="{FF2B5EF4-FFF2-40B4-BE49-F238E27FC236}">
                <a16:creationId xmlns:a16="http://schemas.microsoft.com/office/drawing/2014/main" id="{88F2B0BA-26B1-4940-B209-7E9F0496B530}"/>
              </a:ext>
            </a:extLst>
          </p:cNvPr>
          <p:cNvSpPr txBox="1"/>
          <p:nvPr/>
        </p:nvSpPr>
        <p:spPr>
          <a:xfrm>
            <a:off x="6351934" y="4612303"/>
            <a:ext cx="883575" cy="200055"/>
          </a:xfrm>
          <a:prstGeom prst="rect">
            <a:avLst/>
          </a:prstGeom>
          <a:noFill/>
        </p:spPr>
        <p:txBody>
          <a:bodyPr wrap="none" rtlCol="0">
            <a:spAutoFit/>
          </a:bodyPr>
          <a:lstStyle>
            <a:defPPr>
              <a:defRPr lang="en-US"/>
            </a:defPPr>
            <a:lvl1pPr>
              <a:defRPr kumimoji="1" sz="700">
                <a:latin typeface="+mn-ea"/>
              </a:defRPr>
            </a:lvl1pPr>
          </a:lstStyle>
          <a:p>
            <a:r>
              <a:rPr lang="en-US" altLang="ja-JP"/>
              <a:t>fb140b.</a:t>
            </a:r>
            <a:r>
              <a:rPr lang="ja-JP" altLang="en-US"/>
              <a:t>抽選演出</a:t>
            </a:r>
          </a:p>
        </p:txBody>
      </p:sp>
      <p:sp>
        <p:nvSpPr>
          <p:cNvPr id="118" name="テキスト ボックス 117">
            <a:extLst>
              <a:ext uri="{FF2B5EF4-FFF2-40B4-BE49-F238E27FC236}">
                <a16:creationId xmlns:a16="http://schemas.microsoft.com/office/drawing/2014/main" id="{B55E5107-D5BD-4795-8DAE-787AF2BA31A4}"/>
              </a:ext>
            </a:extLst>
          </p:cNvPr>
          <p:cNvSpPr txBox="1"/>
          <p:nvPr/>
        </p:nvSpPr>
        <p:spPr>
          <a:xfrm>
            <a:off x="2917241" y="2400495"/>
            <a:ext cx="1149674" cy="200055"/>
          </a:xfrm>
          <a:prstGeom prst="rect">
            <a:avLst/>
          </a:prstGeom>
          <a:noFill/>
        </p:spPr>
        <p:txBody>
          <a:bodyPr wrap="none" rtlCol="0">
            <a:spAutoFit/>
          </a:bodyPr>
          <a:lstStyle>
            <a:defPPr>
              <a:defRPr lang="en-US"/>
            </a:defPPr>
            <a:lvl1pPr algn="ctr">
              <a:defRPr kumimoji="1" sz="700">
                <a:latin typeface="+mn-ea"/>
              </a:defRPr>
            </a:lvl1pPr>
          </a:lstStyle>
          <a:p>
            <a:r>
              <a:rPr lang="en-US" altLang="ja-JP"/>
              <a:t>fb100a.</a:t>
            </a:r>
            <a:r>
              <a:rPr lang="ja-JP" altLang="en-US"/>
              <a:t>確認ダイアログ</a:t>
            </a:r>
          </a:p>
        </p:txBody>
      </p:sp>
      <p:sp>
        <p:nvSpPr>
          <p:cNvPr id="119" name="テキスト ボックス 118">
            <a:extLst>
              <a:ext uri="{FF2B5EF4-FFF2-40B4-BE49-F238E27FC236}">
                <a16:creationId xmlns:a16="http://schemas.microsoft.com/office/drawing/2014/main" id="{F94EB4B4-286E-4D30-9FFB-56E72BC79036}"/>
              </a:ext>
            </a:extLst>
          </p:cNvPr>
          <p:cNvSpPr txBox="1"/>
          <p:nvPr/>
        </p:nvSpPr>
        <p:spPr>
          <a:xfrm>
            <a:off x="7474134" y="4612497"/>
            <a:ext cx="1164101" cy="200055"/>
          </a:xfrm>
          <a:prstGeom prst="rect">
            <a:avLst/>
          </a:prstGeom>
          <a:noFill/>
        </p:spPr>
        <p:txBody>
          <a:bodyPr wrap="none" rtlCol="0">
            <a:spAutoFit/>
          </a:bodyPr>
          <a:lstStyle>
            <a:defPPr>
              <a:defRPr lang="en-US"/>
            </a:defPPr>
            <a:lvl1pPr>
              <a:defRPr kumimoji="1" sz="700">
                <a:latin typeface="+mn-ea"/>
              </a:defRPr>
            </a:lvl1pPr>
          </a:lstStyle>
          <a:p>
            <a:r>
              <a:rPr lang="en-US" altLang="ja-JP"/>
              <a:t>Fb140c.</a:t>
            </a:r>
            <a:r>
              <a:rPr lang="ja-JP" altLang="en-US"/>
              <a:t>確認ダイアログ</a:t>
            </a:r>
          </a:p>
        </p:txBody>
      </p:sp>
      <p:pic>
        <p:nvPicPr>
          <p:cNvPr id="123" name="図 122">
            <a:extLst>
              <a:ext uri="{FF2B5EF4-FFF2-40B4-BE49-F238E27FC236}">
                <a16:creationId xmlns:a16="http://schemas.microsoft.com/office/drawing/2014/main" id="{1A1CBE36-EA71-4A0F-8CFE-F807F1A9363F}"/>
              </a:ext>
            </a:extLst>
          </p:cNvPr>
          <p:cNvPicPr>
            <a:picLocks noChangeAspect="1"/>
          </p:cNvPicPr>
          <p:nvPr/>
        </p:nvPicPr>
        <p:blipFill>
          <a:blip r:embed="rId9"/>
          <a:stretch>
            <a:fillRect/>
          </a:stretch>
        </p:blipFill>
        <p:spPr>
          <a:xfrm>
            <a:off x="1826701" y="2782726"/>
            <a:ext cx="873216" cy="1568270"/>
          </a:xfrm>
          <a:prstGeom prst="rect">
            <a:avLst/>
          </a:prstGeom>
        </p:spPr>
      </p:pic>
      <p:cxnSp>
        <p:nvCxnSpPr>
          <p:cNvPr id="124" name="直線矢印コネクタ 123">
            <a:extLst>
              <a:ext uri="{FF2B5EF4-FFF2-40B4-BE49-F238E27FC236}">
                <a16:creationId xmlns:a16="http://schemas.microsoft.com/office/drawing/2014/main" id="{56EA43D3-6FFE-4D7A-9F9E-D105FFCE4C98}"/>
              </a:ext>
            </a:extLst>
          </p:cNvPr>
          <p:cNvCxnSpPr>
            <a:cxnSpLocks/>
            <a:endCxn id="123" idx="0"/>
          </p:cNvCxnSpPr>
          <p:nvPr/>
        </p:nvCxnSpPr>
        <p:spPr>
          <a:xfrm>
            <a:off x="2263309" y="2368281"/>
            <a:ext cx="0" cy="4144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7" name="テキスト ボックス 126">
            <a:extLst>
              <a:ext uri="{FF2B5EF4-FFF2-40B4-BE49-F238E27FC236}">
                <a16:creationId xmlns:a16="http://schemas.microsoft.com/office/drawing/2014/main" id="{6EE55B0A-F8B5-43C4-A13B-8A0BEEE11DA6}"/>
              </a:ext>
            </a:extLst>
          </p:cNvPr>
          <p:cNvSpPr txBox="1"/>
          <p:nvPr/>
        </p:nvSpPr>
        <p:spPr>
          <a:xfrm>
            <a:off x="1641405" y="4350996"/>
            <a:ext cx="1350050" cy="307777"/>
          </a:xfrm>
          <a:prstGeom prst="rect">
            <a:avLst/>
          </a:prstGeom>
          <a:noFill/>
        </p:spPr>
        <p:txBody>
          <a:bodyPr wrap="none" rtlCol="0">
            <a:spAutoFit/>
          </a:bodyPr>
          <a:lstStyle>
            <a:defPPr>
              <a:defRPr lang="en-US"/>
            </a:defPPr>
            <a:lvl1pPr>
              <a:defRPr kumimoji="1" sz="700">
                <a:latin typeface="+mn-ea"/>
              </a:defRPr>
            </a:lvl1pPr>
          </a:lstStyle>
          <a:p>
            <a:r>
              <a:rPr lang="en-US" altLang="ja-JP"/>
              <a:t>Fb140a.</a:t>
            </a:r>
            <a:r>
              <a:rPr lang="ja-JP" altLang="en-US"/>
              <a:t>提供割合ダイアログ</a:t>
            </a:r>
            <a:endParaRPr lang="en-US" altLang="ja-JP"/>
          </a:p>
          <a:p>
            <a:r>
              <a:rPr lang="en-US" altLang="ja-JP">
                <a:solidFill>
                  <a:srgbClr val="FF0000"/>
                </a:solidFill>
              </a:rPr>
              <a:t>※</a:t>
            </a:r>
            <a:r>
              <a:rPr lang="en-US" altLang="ja-JP"/>
              <a:t>WebView</a:t>
            </a:r>
            <a:endParaRPr lang="ja-JP" altLang="en-US"/>
          </a:p>
        </p:txBody>
      </p:sp>
      <p:cxnSp>
        <p:nvCxnSpPr>
          <p:cNvPr id="72" name="コネクタ: カギ線 71">
            <a:extLst>
              <a:ext uri="{FF2B5EF4-FFF2-40B4-BE49-F238E27FC236}">
                <a16:creationId xmlns:a16="http://schemas.microsoft.com/office/drawing/2014/main" id="{6D4E3CE6-7E32-44E5-9728-1AF45E018D6F}"/>
              </a:ext>
            </a:extLst>
          </p:cNvPr>
          <p:cNvCxnSpPr>
            <a:cxnSpLocks/>
            <a:stCxn id="49" idx="2"/>
          </p:cNvCxnSpPr>
          <p:nvPr/>
        </p:nvCxnSpPr>
        <p:spPr>
          <a:xfrm rot="5400000">
            <a:off x="4678184" y="1647084"/>
            <a:ext cx="1430133" cy="2914344"/>
          </a:xfrm>
          <a:prstGeom prst="bentConnector4">
            <a:avLst>
              <a:gd name="adj1" fmla="val 23913"/>
              <a:gd name="adj2" fmla="val 10784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8" name="テキスト ボックス 77">
            <a:extLst>
              <a:ext uri="{FF2B5EF4-FFF2-40B4-BE49-F238E27FC236}">
                <a16:creationId xmlns:a16="http://schemas.microsoft.com/office/drawing/2014/main" id="{F3E6F8DD-BCCB-446E-9663-70C0F010314D}"/>
              </a:ext>
            </a:extLst>
          </p:cNvPr>
          <p:cNvSpPr txBox="1"/>
          <p:nvPr/>
        </p:nvSpPr>
        <p:spPr>
          <a:xfrm>
            <a:off x="6158697" y="2746816"/>
            <a:ext cx="859541" cy="230832"/>
          </a:xfrm>
          <a:prstGeom prst="rect">
            <a:avLst/>
          </a:prstGeom>
          <a:noFill/>
        </p:spPr>
        <p:txBody>
          <a:bodyPr wrap="square" rtlCol="0">
            <a:spAutoFit/>
          </a:bodyPr>
          <a:lstStyle/>
          <a:p>
            <a:r>
              <a:rPr kumimoji="1" lang="ja-JP" altLang="en-US" sz="900">
                <a:latin typeface="+mn-ea"/>
              </a:rPr>
              <a:t>好感度最大</a:t>
            </a:r>
          </a:p>
        </p:txBody>
      </p:sp>
      <p:cxnSp>
        <p:nvCxnSpPr>
          <p:cNvPr id="79" name="直線矢印コネクタ 78">
            <a:extLst>
              <a:ext uri="{FF2B5EF4-FFF2-40B4-BE49-F238E27FC236}">
                <a16:creationId xmlns:a16="http://schemas.microsoft.com/office/drawing/2014/main" id="{6D50152D-D186-4D6F-9A60-C386A34386ED}"/>
              </a:ext>
            </a:extLst>
          </p:cNvPr>
          <p:cNvCxnSpPr>
            <a:cxnSpLocks/>
            <a:stCxn id="49" idx="3"/>
            <a:endCxn id="21" idx="1"/>
          </p:cNvCxnSpPr>
          <p:nvPr/>
        </p:nvCxnSpPr>
        <p:spPr>
          <a:xfrm flipV="1">
            <a:off x="7249752" y="1664431"/>
            <a:ext cx="423173" cy="68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2" name="テキスト ボックス 81">
            <a:extLst>
              <a:ext uri="{FF2B5EF4-FFF2-40B4-BE49-F238E27FC236}">
                <a16:creationId xmlns:a16="http://schemas.microsoft.com/office/drawing/2014/main" id="{2EAC0B42-1215-4A44-83E5-D4713E0E203B}"/>
              </a:ext>
            </a:extLst>
          </p:cNvPr>
          <p:cNvSpPr txBox="1"/>
          <p:nvPr/>
        </p:nvSpPr>
        <p:spPr>
          <a:xfrm>
            <a:off x="3640809" y="3566861"/>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cxnSp>
        <p:nvCxnSpPr>
          <p:cNvPr id="84" name="コネクタ: カギ線 83">
            <a:extLst>
              <a:ext uri="{FF2B5EF4-FFF2-40B4-BE49-F238E27FC236}">
                <a16:creationId xmlns:a16="http://schemas.microsoft.com/office/drawing/2014/main" id="{9FF55EFF-EF06-4CB2-8695-06015AC02D9D}"/>
              </a:ext>
            </a:extLst>
          </p:cNvPr>
          <p:cNvCxnSpPr>
            <a:cxnSpLocks/>
            <a:stCxn id="71" idx="3"/>
            <a:endCxn id="21" idx="2"/>
          </p:cNvCxnSpPr>
          <p:nvPr/>
        </p:nvCxnSpPr>
        <p:spPr>
          <a:xfrm flipH="1" flipV="1">
            <a:off x="8075597" y="2386544"/>
            <a:ext cx="406114" cy="1432779"/>
          </a:xfrm>
          <a:prstGeom prst="bentConnector4">
            <a:avLst>
              <a:gd name="adj1" fmla="val -56290"/>
              <a:gd name="adj2" fmla="val 7663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テキスト ボックス 114">
            <a:extLst>
              <a:ext uri="{FF2B5EF4-FFF2-40B4-BE49-F238E27FC236}">
                <a16:creationId xmlns:a16="http://schemas.microsoft.com/office/drawing/2014/main" id="{706EE93C-DB4C-41F6-BB5C-7083082A12B9}"/>
              </a:ext>
            </a:extLst>
          </p:cNvPr>
          <p:cNvSpPr txBox="1"/>
          <p:nvPr/>
        </p:nvSpPr>
        <p:spPr>
          <a:xfrm>
            <a:off x="7531285" y="2424012"/>
            <a:ext cx="1140056" cy="230832"/>
          </a:xfrm>
          <a:prstGeom prst="rect">
            <a:avLst/>
          </a:prstGeom>
          <a:noFill/>
        </p:spPr>
        <p:txBody>
          <a:bodyPr wrap="none" rtlCol="0">
            <a:spAutoFit/>
          </a:bodyPr>
          <a:lstStyle/>
          <a:p>
            <a:pPr algn="ctr"/>
            <a:r>
              <a:rPr kumimoji="1" lang="en-US" altLang="ja-JP" sz="900">
                <a:latin typeface="+mn-ea"/>
              </a:rPr>
              <a:t>fb120.</a:t>
            </a:r>
            <a:r>
              <a:rPr kumimoji="1" lang="ja-JP" altLang="en-US" sz="700">
                <a:latin typeface="+mn-ea"/>
              </a:rPr>
              <a:t>おさわり</a:t>
            </a:r>
            <a:r>
              <a:rPr kumimoji="1" lang="ja-JP" altLang="en-US" sz="900">
                <a:latin typeface="+mn-ea"/>
              </a:rPr>
              <a:t>画面</a:t>
            </a:r>
          </a:p>
        </p:txBody>
      </p:sp>
      <p:sp>
        <p:nvSpPr>
          <p:cNvPr id="34" name="テキスト ボックス 33">
            <a:extLst>
              <a:ext uri="{FF2B5EF4-FFF2-40B4-BE49-F238E27FC236}">
                <a16:creationId xmlns:a16="http://schemas.microsoft.com/office/drawing/2014/main" id="{12428945-FB2D-4B19-BEF3-341CE9F788C7}"/>
              </a:ext>
            </a:extLst>
          </p:cNvPr>
          <p:cNvSpPr txBox="1"/>
          <p:nvPr/>
        </p:nvSpPr>
        <p:spPr>
          <a:xfrm>
            <a:off x="8698924" y="1061592"/>
            <a:ext cx="415498" cy="1200329"/>
          </a:xfrm>
          <a:prstGeom prst="rect">
            <a:avLst/>
          </a:prstGeom>
          <a:noFill/>
          <a:ln>
            <a:solidFill>
              <a:schemeClr val="accent1"/>
            </a:solidFill>
          </a:ln>
        </p:spPr>
        <p:txBody>
          <a:bodyPr wrap="none" rtlCol="0">
            <a:spAutoFit/>
          </a:bodyPr>
          <a:lstStyle/>
          <a:p>
            <a:r>
              <a:rPr kumimoji="1" lang="ja-JP" altLang="en-US"/>
              <a:t>リ</a:t>
            </a:r>
            <a:endParaRPr kumimoji="1" lang="en-US" altLang="ja-JP"/>
          </a:p>
          <a:p>
            <a:r>
              <a:rPr kumimoji="1" lang="ja-JP" altLang="en-US"/>
              <a:t>ザ</a:t>
            </a:r>
            <a:endParaRPr kumimoji="1" lang="en-US" altLang="ja-JP"/>
          </a:p>
          <a:p>
            <a:r>
              <a:rPr kumimoji="1" lang="ja-JP" altLang="en-US"/>
              <a:t>ル</a:t>
            </a:r>
            <a:endParaRPr kumimoji="1" lang="en-US" altLang="ja-JP"/>
          </a:p>
          <a:p>
            <a:r>
              <a:rPr kumimoji="1" lang="ja-JP" altLang="en-US"/>
              <a:t>ト</a:t>
            </a:r>
          </a:p>
        </p:txBody>
      </p:sp>
      <p:cxnSp>
        <p:nvCxnSpPr>
          <p:cNvPr id="87" name="直線矢印コネクタ 86">
            <a:extLst>
              <a:ext uri="{FF2B5EF4-FFF2-40B4-BE49-F238E27FC236}">
                <a16:creationId xmlns:a16="http://schemas.microsoft.com/office/drawing/2014/main" id="{C1189D75-6B96-4461-B8C9-F411540487B9}"/>
              </a:ext>
            </a:extLst>
          </p:cNvPr>
          <p:cNvCxnSpPr>
            <a:cxnSpLocks/>
            <a:stCxn id="21" idx="3"/>
            <a:endCxn id="34" idx="1"/>
          </p:cNvCxnSpPr>
          <p:nvPr/>
        </p:nvCxnSpPr>
        <p:spPr>
          <a:xfrm flipV="1">
            <a:off x="8478269" y="1661757"/>
            <a:ext cx="220655" cy="26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線矢印コネクタ 76">
            <a:extLst>
              <a:ext uri="{FF2B5EF4-FFF2-40B4-BE49-F238E27FC236}">
                <a16:creationId xmlns:a16="http://schemas.microsoft.com/office/drawing/2014/main" id="{63135C4C-03FE-4A43-91C7-ACD48668E640}"/>
              </a:ext>
            </a:extLst>
          </p:cNvPr>
          <p:cNvCxnSpPr>
            <a:cxnSpLocks/>
          </p:cNvCxnSpPr>
          <p:nvPr/>
        </p:nvCxnSpPr>
        <p:spPr>
          <a:xfrm>
            <a:off x="4777653" y="3819323"/>
            <a:ext cx="35661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5" name="テキスト ボックス 84">
            <a:extLst>
              <a:ext uri="{FF2B5EF4-FFF2-40B4-BE49-F238E27FC236}">
                <a16:creationId xmlns:a16="http://schemas.microsoft.com/office/drawing/2014/main" id="{7A9551BF-CD62-4ABE-9005-CA318D74EDA8}"/>
              </a:ext>
            </a:extLst>
          </p:cNvPr>
          <p:cNvSpPr txBox="1"/>
          <p:nvPr/>
        </p:nvSpPr>
        <p:spPr>
          <a:xfrm>
            <a:off x="3861235" y="4586979"/>
            <a:ext cx="1042273" cy="200055"/>
          </a:xfrm>
          <a:prstGeom prst="rect">
            <a:avLst/>
          </a:prstGeom>
          <a:noFill/>
        </p:spPr>
        <p:txBody>
          <a:bodyPr wrap="none" rtlCol="0">
            <a:spAutoFit/>
          </a:bodyPr>
          <a:lstStyle/>
          <a:p>
            <a:r>
              <a:rPr kumimoji="1" lang="en-US" altLang="ja-JP" sz="700">
                <a:latin typeface="+mn-ea"/>
              </a:rPr>
              <a:t>fb130.</a:t>
            </a:r>
            <a:r>
              <a:rPr kumimoji="1" lang="ja-JP" altLang="en-US" sz="700">
                <a:latin typeface="+mn-ea"/>
              </a:rPr>
              <a:t>抽選開始演出</a:t>
            </a:r>
          </a:p>
        </p:txBody>
      </p:sp>
      <p:pic>
        <p:nvPicPr>
          <p:cNvPr id="61" name="図 60">
            <a:extLst>
              <a:ext uri="{FF2B5EF4-FFF2-40B4-BE49-F238E27FC236}">
                <a16:creationId xmlns:a16="http://schemas.microsoft.com/office/drawing/2014/main" id="{7B6D87FC-108F-4918-80F4-9C5EE7CA2558}"/>
              </a:ext>
            </a:extLst>
          </p:cNvPr>
          <p:cNvPicPr>
            <a:picLocks noChangeAspect="1"/>
          </p:cNvPicPr>
          <p:nvPr/>
        </p:nvPicPr>
        <p:blipFill>
          <a:blip r:embed="rId10"/>
          <a:stretch>
            <a:fillRect/>
          </a:stretch>
        </p:blipFill>
        <p:spPr>
          <a:xfrm>
            <a:off x="5141365" y="3055128"/>
            <a:ext cx="847052" cy="1517209"/>
          </a:xfrm>
          <a:prstGeom prst="rect">
            <a:avLst/>
          </a:prstGeom>
        </p:spPr>
      </p:pic>
      <p:pic>
        <p:nvPicPr>
          <p:cNvPr id="62" name="図 61">
            <a:extLst>
              <a:ext uri="{FF2B5EF4-FFF2-40B4-BE49-F238E27FC236}">
                <a16:creationId xmlns:a16="http://schemas.microsoft.com/office/drawing/2014/main" id="{7049F5A9-6E28-4454-9CA2-D9C4615511A5}"/>
              </a:ext>
            </a:extLst>
          </p:cNvPr>
          <p:cNvPicPr>
            <a:picLocks noChangeAspect="1"/>
          </p:cNvPicPr>
          <p:nvPr/>
        </p:nvPicPr>
        <p:blipFill>
          <a:blip r:embed="rId11"/>
          <a:stretch>
            <a:fillRect/>
          </a:stretch>
        </p:blipFill>
        <p:spPr>
          <a:xfrm>
            <a:off x="6358115" y="3088409"/>
            <a:ext cx="859399" cy="1517209"/>
          </a:xfrm>
          <a:prstGeom prst="rect">
            <a:avLst/>
          </a:prstGeom>
        </p:spPr>
      </p:pic>
      <p:pic>
        <p:nvPicPr>
          <p:cNvPr id="63" name="図 62">
            <a:extLst>
              <a:ext uri="{FF2B5EF4-FFF2-40B4-BE49-F238E27FC236}">
                <a16:creationId xmlns:a16="http://schemas.microsoft.com/office/drawing/2014/main" id="{2B7DE7F9-3161-42FB-B8DF-7794A9320296}"/>
              </a:ext>
            </a:extLst>
          </p:cNvPr>
          <p:cNvPicPr>
            <a:picLocks noChangeAspect="1"/>
          </p:cNvPicPr>
          <p:nvPr/>
        </p:nvPicPr>
        <p:blipFill>
          <a:blip r:embed="rId12"/>
          <a:stretch>
            <a:fillRect/>
          </a:stretch>
        </p:blipFill>
        <p:spPr>
          <a:xfrm>
            <a:off x="7639739" y="3055140"/>
            <a:ext cx="843236" cy="1516911"/>
          </a:xfrm>
          <a:prstGeom prst="rect">
            <a:avLst/>
          </a:prstGeom>
        </p:spPr>
      </p:pic>
      <p:grpSp>
        <p:nvGrpSpPr>
          <p:cNvPr id="70" name="グループ化 69">
            <a:extLst>
              <a:ext uri="{FF2B5EF4-FFF2-40B4-BE49-F238E27FC236}">
                <a16:creationId xmlns:a16="http://schemas.microsoft.com/office/drawing/2014/main" id="{44949E97-7D69-4343-9614-3BB366E35831}"/>
              </a:ext>
            </a:extLst>
          </p:cNvPr>
          <p:cNvGrpSpPr/>
          <p:nvPr/>
        </p:nvGrpSpPr>
        <p:grpSpPr>
          <a:xfrm>
            <a:off x="3961457" y="3055701"/>
            <a:ext cx="845493" cy="1430131"/>
            <a:chOff x="3082965" y="2228906"/>
            <a:chExt cx="2274641" cy="3847503"/>
          </a:xfrm>
        </p:grpSpPr>
        <p:grpSp>
          <p:nvGrpSpPr>
            <p:cNvPr id="86" name="グループ化 85">
              <a:extLst>
                <a:ext uri="{FF2B5EF4-FFF2-40B4-BE49-F238E27FC236}">
                  <a16:creationId xmlns:a16="http://schemas.microsoft.com/office/drawing/2014/main" id="{32904E0D-8CAF-4BB2-B14D-17A0B7C2D81D}"/>
                </a:ext>
              </a:extLst>
            </p:cNvPr>
            <p:cNvGrpSpPr/>
            <p:nvPr/>
          </p:nvGrpSpPr>
          <p:grpSpPr>
            <a:xfrm>
              <a:off x="3086099" y="2228906"/>
              <a:ext cx="2143127" cy="3847503"/>
              <a:chOff x="2909835" y="1311705"/>
              <a:chExt cx="1274237" cy="2287606"/>
            </a:xfrm>
          </p:grpSpPr>
          <p:pic>
            <p:nvPicPr>
              <p:cNvPr id="89" name="図 88">
                <a:extLst>
                  <a:ext uri="{FF2B5EF4-FFF2-40B4-BE49-F238E27FC236}">
                    <a16:creationId xmlns:a16="http://schemas.microsoft.com/office/drawing/2014/main" id="{771B0490-A647-49B6-A265-AA343DC318BA}"/>
                  </a:ext>
                </a:extLst>
              </p:cNvPr>
              <p:cNvPicPr>
                <a:picLocks noChangeAspect="1"/>
              </p:cNvPicPr>
              <p:nvPr/>
            </p:nvPicPr>
            <p:blipFill>
              <a:blip r:embed="rId13"/>
              <a:stretch>
                <a:fillRect/>
              </a:stretch>
            </p:blipFill>
            <p:spPr>
              <a:xfrm>
                <a:off x="2909835" y="1311705"/>
                <a:ext cx="1274237" cy="2287606"/>
              </a:xfrm>
              <a:prstGeom prst="rect">
                <a:avLst/>
              </a:prstGeom>
            </p:spPr>
          </p:pic>
          <p:sp>
            <p:nvSpPr>
              <p:cNvPr id="90" name="四角形: 角を丸くする 89">
                <a:extLst>
                  <a:ext uri="{FF2B5EF4-FFF2-40B4-BE49-F238E27FC236}">
                    <a16:creationId xmlns:a16="http://schemas.microsoft.com/office/drawing/2014/main" id="{9339C8FE-BE57-4106-80DF-954CCF9F8F8B}"/>
                  </a:ext>
                </a:extLst>
              </p:cNvPr>
              <p:cNvSpPr/>
              <p:nvPr/>
            </p:nvSpPr>
            <p:spPr>
              <a:xfrm>
                <a:off x="2982680" y="1539627"/>
                <a:ext cx="1101116" cy="87078"/>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000"/>
              </a:p>
            </p:txBody>
          </p:sp>
          <p:sp>
            <p:nvSpPr>
              <p:cNvPr id="91" name="テキスト ボックス 90">
                <a:extLst>
                  <a:ext uri="{FF2B5EF4-FFF2-40B4-BE49-F238E27FC236}">
                    <a16:creationId xmlns:a16="http://schemas.microsoft.com/office/drawing/2014/main" id="{94D9575F-DB54-4062-8163-67B1F0D92075}"/>
                  </a:ext>
                </a:extLst>
              </p:cNvPr>
              <p:cNvSpPr txBox="1"/>
              <p:nvPr/>
            </p:nvSpPr>
            <p:spPr>
              <a:xfrm>
                <a:off x="3069239" y="1339587"/>
                <a:ext cx="1033857" cy="295388"/>
              </a:xfrm>
              <a:prstGeom prst="rect">
                <a:avLst/>
              </a:prstGeom>
              <a:noFill/>
            </p:spPr>
            <p:txBody>
              <a:bodyPr wrap="none" rtlCol="0">
                <a:spAutoFit/>
              </a:bodyPr>
              <a:lstStyle/>
              <a:p>
                <a:r>
                  <a:rPr kumimoji="1" lang="ja-JP" altLang="en-US" sz="600" b="1">
                    <a:gradFill flip="none" rotWithShape="1">
                      <a:gsLst>
                        <a:gs pos="0">
                          <a:srgbClr val="FFCCCC"/>
                        </a:gs>
                        <a:gs pos="100000">
                          <a:srgbClr val="FF6699"/>
                        </a:gs>
                      </a:gsLst>
                      <a:lin ang="5400000" scaled="1"/>
                      <a:tileRect/>
                    </a:gradFill>
                  </a:rPr>
                  <a:t>好感度最大！</a:t>
                </a:r>
              </a:p>
            </p:txBody>
          </p:sp>
        </p:grpSp>
        <p:sp>
          <p:nvSpPr>
            <p:cNvPr id="88" name="テキスト ボックス 87">
              <a:extLst>
                <a:ext uri="{FF2B5EF4-FFF2-40B4-BE49-F238E27FC236}">
                  <a16:creationId xmlns:a16="http://schemas.microsoft.com/office/drawing/2014/main" id="{968F04F6-2976-4FE0-9E9E-714BE747D23E}"/>
                </a:ext>
              </a:extLst>
            </p:cNvPr>
            <p:cNvSpPr txBox="1"/>
            <p:nvPr/>
          </p:nvSpPr>
          <p:spPr>
            <a:xfrm>
              <a:off x="3082965" y="4158521"/>
              <a:ext cx="2274641" cy="455408"/>
            </a:xfrm>
            <a:prstGeom prst="rect">
              <a:avLst/>
            </a:prstGeom>
            <a:noFill/>
          </p:spPr>
          <p:txBody>
            <a:bodyPr wrap="square" rtlCol="0">
              <a:spAutoFit/>
            </a:bodyPr>
            <a:lstStyle/>
            <a:p>
              <a:r>
                <a:rPr kumimoji="1" lang="ja-JP" altLang="en-US" sz="500" b="1">
                  <a:gradFill>
                    <a:gsLst>
                      <a:gs pos="0">
                        <a:schemeClr val="bg1"/>
                      </a:gs>
                      <a:gs pos="92000">
                        <a:srgbClr val="FF6699"/>
                      </a:gs>
                    </a:gsLst>
                    <a:lin ang="5400000" scaled="1"/>
                  </a:gradFill>
                  <a:effectLst>
                    <a:outerShdw blurRad="50800" dist="38100" dir="2700000" sx="101000" sy="101000" algn="tl" rotWithShape="0">
                      <a:prstClr val="black"/>
                    </a:outerShdw>
                  </a:effectLst>
                  <a:latin typeface="+mn-ea"/>
                </a:rPr>
                <a:t>プレゼントボーナス！</a:t>
              </a:r>
            </a:p>
          </p:txBody>
        </p:sp>
      </p:grpSp>
    </p:spTree>
    <p:extLst>
      <p:ext uri="{BB962C8B-B14F-4D97-AF65-F5344CB8AC3E}">
        <p14:creationId xmlns:p14="http://schemas.microsoft.com/office/powerpoint/2010/main" val="3126562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2" name="表 3">
            <a:extLst>
              <a:ext uri="{FF2B5EF4-FFF2-40B4-BE49-F238E27FC236}">
                <a16:creationId xmlns:a16="http://schemas.microsoft.com/office/drawing/2014/main" id="{C5452C3E-E134-45A8-AB6D-0BFA76BD5CEA}"/>
              </a:ext>
            </a:extLst>
          </p:cNvPr>
          <p:cNvGraphicFramePr>
            <a:graphicFrameLocks noGrp="1"/>
          </p:cNvGraphicFramePr>
          <p:nvPr>
            <p:extLst>
              <p:ext uri="{D42A27DB-BD31-4B8C-83A1-F6EECF244321}">
                <p14:modId xmlns:p14="http://schemas.microsoft.com/office/powerpoint/2010/main" val="3029496171"/>
              </p:ext>
            </p:extLst>
          </p:nvPr>
        </p:nvGraphicFramePr>
        <p:xfrm>
          <a:off x="731474" y="3752118"/>
          <a:ext cx="3564375" cy="1135587"/>
        </p:xfrm>
        <a:graphic>
          <a:graphicData uri="http://schemas.openxmlformats.org/drawingml/2006/table">
            <a:tbl>
              <a:tblPr firstRow="1" bandRow="1">
                <a:tableStyleId>{5C22544A-7EE6-4342-B048-85BDC9FD1C3A}</a:tableStyleId>
              </a:tblPr>
              <a:tblGrid>
                <a:gridCol w="1188125">
                  <a:extLst>
                    <a:ext uri="{9D8B030D-6E8A-4147-A177-3AD203B41FA5}">
                      <a16:colId xmlns:a16="http://schemas.microsoft.com/office/drawing/2014/main" val="1498829674"/>
                    </a:ext>
                  </a:extLst>
                </a:gridCol>
                <a:gridCol w="1188125">
                  <a:extLst>
                    <a:ext uri="{9D8B030D-6E8A-4147-A177-3AD203B41FA5}">
                      <a16:colId xmlns:a16="http://schemas.microsoft.com/office/drawing/2014/main" val="1893008818"/>
                    </a:ext>
                  </a:extLst>
                </a:gridCol>
                <a:gridCol w="1188125">
                  <a:extLst>
                    <a:ext uri="{9D8B030D-6E8A-4147-A177-3AD203B41FA5}">
                      <a16:colId xmlns:a16="http://schemas.microsoft.com/office/drawing/2014/main" val="1704862932"/>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a:t>香水</a:t>
                      </a:r>
                    </a:p>
                  </a:txBody>
                  <a:tcPr/>
                </a:tc>
                <a:tc>
                  <a:txBody>
                    <a:bodyPr/>
                    <a:lstStyle/>
                    <a:p>
                      <a:pPr algn="l"/>
                      <a:r>
                        <a:rPr kumimoji="1" lang="ja-JP" altLang="en-US" sz="1050"/>
                        <a:t>お散歩</a:t>
                      </a:r>
                    </a:p>
                  </a:txBody>
                  <a:tcPr/>
                </a:tc>
                <a:tc>
                  <a:txBody>
                    <a:bodyPr/>
                    <a:lstStyle/>
                    <a:p>
                      <a:pPr algn="l"/>
                      <a:r>
                        <a:rPr kumimoji="1" lang="en-US" altLang="ja-JP" sz="1050"/>
                        <a:t>15</a:t>
                      </a:r>
                      <a:endParaRPr kumimoji="1" lang="ja-JP" altLang="en-US" sz="1050"/>
                    </a:p>
                  </a:txBody>
                  <a:tcPr/>
                </a:tc>
                <a:extLst>
                  <a:ext uri="{0D108BD9-81ED-4DB2-BD59-A6C34878D82A}">
                    <a16:rowId xmlns:a16="http://schemas.microsoft.com/office/drawing/2014/main" val="3112280121"/>
                  </a:ext>
                </a:extLst>
              </a:tr>
              <a:tr h="294709">
                <a:tc>
                  <a:txBody>
                    <a:bodyPr/>
                    <a:lstStyle/>
                    <a:p>
                      <a:r>
                        <a:rPr kumimoji="1" lang="ja-JP" altLang="en-US" sz="1050"/>
                        <a:t>ハイヒール</a:t>
                      </a:r>
                    </a:p>
                  </a:txBody>
                  <a:tcPr/>
                </a:tc>
                <a:tc>
                  <a:txBody>
                    <a:bodyPr/>
                    <a:lstStyle/>
                    <a:p>
                      <a:pPr algn="l"/>
                      <a:r>
                        <a:rPr kumimoji="1" lang="ja-JP" altLang="en-US" sz="1050"/>
                        <a:t>お散歩</a:t>
                      </a:r>
                    </a:p>
                  </a:txBody>
                  <a:tcPr/>
                </a:tc>
                <a:tc>
                  <a:txBody>
                    <a:bodyPr/>
                    <a:lstStyle/>
                    <a:p>
                      <a:pPr algn="l"/>
                      <a:r>
                        <a:rPr kumimoji="1" lang="en-US" altLang="ja-JP" sz="1050"/>
                        <a:t>20</a:t>
                      </a:r>
                      <a:endParaRPr kumimoji="1" lang="ja-JP" altLang="en-US" sz="1050"/>
                    </a:p>
                  </a:txBody>
                  <a:tcPr/>
                </a:tc>
                <a:extLst>
                  <a:ext uri="{0D108BD9-81ED-4DB2-BD59-A6C34878D82A}">
                    <a16:rowId xmlns:a16="http://schemas.microsoft.com/office/drawing/2014/main" val="2162883378"/>
                  </a:ext>
                </a:extLst>
              </a:tr>
              <a:tr h="294709">
                <a:tc>
                  <a:txBody>
                    <a:bodyPr/>
                    <a:lstStyle/>
                    <a:p>
                      <a:r>
                        <a:rPr kumimoji="1" lang="ja-JP" altLang="en-US" sz="1050"/>
                        <a:t>バッグ</a:t>
                      </a:r>
                    </a:p>
                  </a:txBody>
                  <a:tcPr/>
                </a:tc>
                <a:tc>
                  <a:txBody>
                    <a:bodyPr/>
                    <a:lstStyle/>
                    <a:p>
                      <a:pPr algn="l"/>
                      <a:r>
                        <a:rPr kumimoji="1" lang="ja-JP" altLang="en-US" sz="1050"/>
                        <a:t>ショップ</a:t>
                      </a:r>
                    </a:p>
                  </a:txBody>
                  <a:tcPr/>
                </a:tc>
                <a:tc>
                  <a:txBody>
                    <a:bodyPr/>
                    <a:lstStyle/>
                    <a:p>
                      <a:pPr algn="l"/>
                      <a:r>
                        <a:rPr kumimoji="1" lang="en-US" altLang="ja-JP" sz="1050"/>
                        <a:t>50</a:t>
                      </a:r>
                      <a:endParaRPr kumimoji="1" lang="ja-JP" altLang="en-US" sz="1050"/>
                    </a:p>
                  </a:txBody>
                  <a:tcPr/>
                </a:tc>
                <a:extLst>
                  <a:ext uri="{0D108BD9-81ED-4DB2-BD59-A6C34878D82A}">
                    <a16:rowId xmlns:a16="http://schemas.microsoft.com/office/drawing/2014/main" val="478068223"/>
                  </a:ext>
                </a:extLst>
              </a:tr>
            </a:tbl>
          </a:graphicData>
        </a:graphic>
      </p:graphicFrame>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4</a:t>
            </a:fld>
            <a:endParaRPr kumimoji="1" lang="ja-JP" altLang="en-US"/>
          </a:p>
        </p:txBody>
      </p:sp>
      <p:sp>
        <p:nvSpPr>
          <p:cNvPr id="51" name="テキスト ボックス 50">
            <a:extLst>
              <a:ext uri="{FF2B5EF4-FFF2-40B4-BE49-F238E27FC236}">
                <a16:creationId xmlns:a16="http://schemas.microsoft.com/office/drawing/2014/main" id="{B02C4F3B-7642-4886-8EDD-5641F0046A64}"/>
              </a:ext>
            </a:extLst>
          </p:cNvPr>
          <p:cNvSpPr txBox="1"/>
          <p:nvPr/>
        </p:nvSpPr>
        <p:spPr>
          <a:xfrm>
            <a:off x="591844" y="821304"/>
            <a:ext cx="6651746" cy="707886"/>
          </a:xfrm>
          <a:prstGeom prst="rect">
            <a:avLst/>
          </a:prstGeom>
          <a:noFill/>
        </p:spPr>
        <p:txBody>
          <a:bodyPr wrap="square" rtlCol="0">
            <a:spAutoFit/>
          </a:bodyPr>
          <a:lstStyle/>
          <a:p>
            <a:r>
              <a:rPr kumimoji="1" lang="ja-JP" altLang="en-US" sz="1000"/>
              <a:t>プレゼントは大きく分けてジュエリー、スイーツ、ファッション、アクセサリーの</a:t>
            </a:r>
            <a:r>
              <a:rPr kumimoji="1" lang="en-US" altLang="ja-JP" sz="1000"/>
              <a:t>4</a:t>
            </a:r>
            <a:r>
              <a:rPr kumimoji="1" lang="ja-JP" altLang="en-US" sz="1000"/>
              <a:t>つのジャンルに分類される。</a:t>
            </a:r>
            <a:endParaRPr kumimoji="1" lang="en-US" altLang="ja-JP" sz="1000"/>
          </a:p>
          <a:p>
            <a:r>
              <a:rPr kumimoji="1" lang="ja-JP" altLang="en-US" sz="1000"/>
              <a:t>ジャンルごとに</a:t>
            </a:r>
            <a:r>
              <a:rPr kumimoji="1" lang="en-US" altLang="ja-JP" sz="1000"/>
              <a:t>3</a:t>
            </a:r>
            <a:r>
              <a:rPr kumimoji="1" lang="ja-JP" altLang="en-US" sz="1000"/>
              <a:t>のアイテムを用意し、それぞれに一番風呂ポイントの上昇値を設定する。</a:t>
            </a:r>
            <a:endParaRPr kumimoji="1" lang="en-US" altLang="ja-JP" sz="1000"/>
          </a:p>
          <a:p>
            <a:r>
              <a:rPr kumimoji="1" lang="ja-JP" altLang="en-US" sz="1000"/>
              <a:t>アイテムはショップで購入するか、お散歩での獲得アイテムとして入手する。</a:t>
            </a:r>
          </a:p>
          <a:p>
            <a:r>
              <a:rPr kumimoji="1" lang="ja-JP" altLang="en-US" sz="1000"/>
              <a:t>購入アイテムの方がお散歩で入手するアイテムより上昇値が高い。</a:t>
            </a:r>
            <a:endParaRPr kumimoji="1" lang="en-US" altLang="ja-JP" sz="1000"/>
          </a:p>
        </p:txBody>
      </p:sp>
      <p:sp>
        <p:nvSpPr>
          <p:cNvPr id="52" name="テキスト ボックス 51">
            <a:extLst>
              <a:ext uri="{FF2B5EF4-FFF2-40B4-BE49-F238E27FC236}">
                <a16:creationId xmlns:a16="http://schemas.microsoft.com/office/drawing/2014/main" id="{D63A537E-CF74-4169-8FEE-F9E11CBA3B4F}"/>
              </a:ext>
            </a:extLst>
          </p:cNvPr>
          <p:cNvSpPr txBox="1"/>
          <p:nvPr/>
        </p:nvSpPr>
        <p:spPr>
          <a:xfrm>
            <a:off x="415419" y="538799"/>
            <a:ext cx="1723549" cy="276999"/>
          </a:xfrm>
          <a:prstGeom prst="rect">
            <a:avLst/>
          </a:prstGeom>
          <a:noFill/>
        </p:spPr>
        <p:txBody>
          <a:bodyPr wrap="none" rtlCol="0">
            <a:spAutoFit/>
          </a:bodyPr>
          <a:lstStyle/>
          <a:p>
            <a:r>
              <a:rPr kumimoji="1" lang="ja-JP" altLang="en-US" sz="1200" b="1"/>
              <a:t>●プレゼントについて</a:t>
            </a:r>
          </a:p>
        </p:txBody>
      </p:sp>
      <p:sp>
        <p:nvSpPr>
          <p:cNvPr id="53" name="テキスト ボックス 52">
            <a:extLst>
              <a:ext uri="{FF2B5EF4-FFF2-40B4-BE49-F238E27FC236}">
                <a16:creationId xmlns:a16="http://schemas.microsoft.com/office/drawing/2014/main" id="{8FDB9077-B356-4D18-BC5A-62F132B9CC6E}"/>
              </a:ext>
            </a:extLst>
          </p:cNvPr>
          <p:cNvSpPr txBox="1"/>
          <p:nvPr/>
        </p:nvSpPr>
        <p:spPr>
          <a:xfrm>
            <a:off x="456983" y="1674656"/>
            <a:ext cx="5237235" cy="430887"/>
          </a:xfrm>
          <a:prstGeom prst="rect">
            <a:avLst/>
          </a:prstGeom>
          <a:noFill/>
        </p:spPr>
        <p:txBody>
          <a:bodyPr wrap="square" rtlCol="0">
            <a:spAutoFit/>
          </a:bodyPr>
          <a:lstStyle/>
          <a:p>
            <a:r>
              <a:rPr kumimoji="1" lang="ja-JP" altLang="en-US" sz="1100" b="1"/>
              <a:t>・各ジャンルのアイテム一覧　</a:t>
            </a:r>
            <a:endParaRPr kumimoji="1" lang="en-US" altLang="ja-JP" sz="1100" b="1"/>
          </a:p>
          <a:p>
            <a:r>
              <a:rPr kumimoji="1" lang="ja-JP" altLang="en-US" sz="1100"/>
              <a:t>　</a:t>
            </a:r>
            <a:r>
              <a:rPr kumimoji="1" lang="en-US" altLang="ja-JP" sz="1100">
                <a:solidFill>
                  <a:srgbClr val="FF0000"/>
                </a:solidFill>
              </a:rPr>
              <a:t>※</a:t>
            </a:r>
            <a:r>
              <a:rPr kumimoji="1" lang="ja-JP" altLang="en-US" sz="1100"/>
              <a:t>上昇値は要調整　各ジャンルでのアイテム数が増える可能性あり</a:t>
            </a:r>
            <a:endParaRPr kumimoji="1" lang="en-US" altLang="ja-JP" sz="1100"/>
          </a:p>
        </p:txBody>
      </p:sp>
      <p:graphicFrame>
        <p:nvGraphicFramePr>
          <p:cNvPr id="3" name="表 3">
            <a:extLst>
              <a:ext uri="{FF2B5EF4-FFF2-40B4-BE49-F238E27FC236}">
                <a16:creationId xmlns:a16="http://schemas.microsoft.com/office/drawing/2014/main" id="{4F42FD36-7E2B-4D53-9B1E-D75D3C370004}"/>
              </a:ext>
            </a:extLst>
          </p:cNvPr>
          <p:cNvGraphicFramePr>
            <a:graphicFrameLocks noGrp="1"/>
          </p:cNvGraphicFramePr>
          <p:nvPr>
            <p:extLst>
              <p:ext uri="{D42A27DB-BD31-4B8C-83A1-F6EECF244321}">
                <p14:modId xmlns:p14="http://schemas.microsoft.com/office/powerpoint/2010/main" val="1057080925"/>
              </p:ext>
            </p:extLst>
          </p:nvPr>
        </p:nvGraphicFramePr>
        <p:xfrm>
          <a:off x="731475" y="2298953"/>
          <a:ext cx="3564375" cy="1176479"/>
        </p:xfrm>
        <a:graphic>
          <a:graphicData uri="http://schemas.openxmlformats.org/drawingml/2006/table">
            <a:tbl>
              <a:tblPr firstRow="1" bandRow="1">
                <a:tableStyleId>{5C22544A-7EE6-4342-B048-85BDC9FD1C3A}</a:tableStyleId>
              </a:tblPr>
              <a:tblGrid>
                <a:gridCol w="1188125">
                  <a:extLst>
                    <a:ext uri="{9D8B030D-6E8A-4147-A177-3AD203B41FA5}">
                      <a16:colId xmlns:a16="http://schemas.microsoft.com/office/drawing/2014/main" val="1677463546"/>
                    </a:ext>
                  </a:extLst>
                </a:gridCol>
                <a:gridCol w="1188125">
                  <a:extLst>
                    <a:ext uri="{9D8B030D-6E8A-4147-A177-3AD203B41FA5}">
                      <a16:colId xmlns:a16="http://schemas.microsoft.com/office/drawing/2014/main" val="3486855493"/>
                    </a:ext>
                  </a:extLst>
                </a:gridCol>
                <a:gridCol w="1188125">
                  <a:extLst>
                    <a:ext uri="{9D8B030D-6E8A-4147-A177-3AD203B41FA5}">
                      <a16:colId xmlns:a16="http://schemas.microsoft.com/office/drawing/2014/main" val="1704862932"/>
                    </a:ext>
                  </a:extLst>
                </a:gridCol>
              </a:tblGrid>
              <a:tr h="2923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マニキュア</a:t>
                      </a:r>
                      <a:endParaRPr kumimoji="1" lang="en-US" altLang="ja-JP" sz="1050"/>
                    </a:p>
                  </a:txBody>
                  <a:tcPr/>
                </a:tc>
                <a:tc>
                  <a:txBody>
                    <a:bodyPr/>
                    <a:lstStyle/>
                    <a:p>
                      <a:pPr algn="l"/>
                      <a:r>
                        <a:rPr kumimoji="1" lang="ja-JP" altLang="en-US" sz="1050"/>
                        <a:t>お散歩</a:t>
                      </a:r>
                    </a:p>
                  </a:txBody>
                  <a:tcPr/>
                </a:tc>
                <a:tc>
                  <a:txBody>
                    <a:bodyPr/>
                    <a:lstStyle/>
                    <a:p>
                      <a:pPr algn="l"/>
                      <a:r>
                        <a:rPr kumimoji="1" lang="en-US" altLang="ja-JP" sz="1050"/>
                        <a:t>15</a:t>
                      </a:r>
                      <a:endParaRPr kumimoji="1" lang="ja-JP" altLang="en-US" sz="1050"/>
                    </a:p>
                  </a:txBody>
                  <a:tcPr/>
                </a:tc>
                <a:extLst>
                  <a:ext uri="{0D108BD9-81ED-4DB2-BD59-A6C34878D82A}">
                    <a16:rowId xmlns:a16="http://schemas.microsoft.com/office/drawing/2014/main" val="3112280121"/>
                  </a:ext>
                </a:extLst>
              </a:tr>
              <a:tr h="294709">
                <a:tc>
                  <a:txBody>
                    <a:bodyPr/>
                    <a:lstStyle/>
                    <a:p>
                      <a:r>
                        <a:rPr kumimoji="1" lang="ja-JP" altLang="en-US" sz="1050"/>
                        <a:t>ハンドクリーム</a:t>
                      </a:r>
                    </a:p>
                  </a:txBody>
                  <a:tcPr/>
                </a:tc>
                <a:tc>
                  <a:txBody>
                    <a:bodyPr/>
                    <a:lstStyle/>
                    <a:p>
                      <a:pPr algn="l"/>
                      <a:r>
                        <a:rPr kumimoji="1" lang="ja-JP" altLang="en-US" sz="1050"/>
                        <a:t>お散歩</a:t>
                      </a:r>
                    </a:p>
                  </a:txBody>
                  <a:tcPr/>
                </a:tc>
                <a:tc>
                  <a:txBody>
                    <a:bodyPr/>
                    <a:lstStyle/>
                    <a:p>
                      <a:pPr algn="l"/>
                      <a:r>
                        <a:rPr kumimoji="1" lang="en-US" altLang="ja-JP" sz="1050"/>
                        <a:t>20</a:t>
                      </a:r>
                      <a:endParaRPr kumimoji="1" lang="ja-JP" altLang="en-US" sz="1050"/>
                    </a:p>
                  </a:txBody>
                  <a:tcPr/>
                </a:tc>
                <a:extLst>
                  <a:ext uri="{0D108BD9-81ED-4DB2-BD59-A6C34878D82A}">
                    <a16:rowId xmlns:a16="http://schemas.microsoft.com/office/drawing/2014/main" val="2162883378"/>
                  </a:ext>
                </a:extLst>
              </a:tr>
              <a:tr h="294709">
                <a:tc>
                  <a:txBody>
                    <a:bodyPr/>
                    <a:lstStyle/>
                    <a:p>
                      <a:r>
                        <a:rPr kumimoji="1" lang="ja-JP" altLang="en-US" sz="1050"/>
                        <a:t>リップ</a:t>
                      </a:r>
                    </a:p>
                  </a:txBody>
                  <a:tcPr/>
                </a:tc>
                <a:tc>
                  <a:txBody>
                    <a:bodyPr/>
                    <a:lstStyle/>
                    <a:p>
                      <a:pPr algn="l"/>
                      <a:r>
                        <a:rPr kumimoji="1" lang="ja-JP" altLang="en-US" sz="1050"/>
                        <a:t>ショップ</a:t>
                      </a:r>
                    </a:p>
                  </a:txBody>
                  <a:tcPr/>
                </a:tc>
                <a:tc>
                  <a:txBody>
                    <a:bodyPr/>
                    <a:lstStyle/>
                    <a:p>
                      <a:pPr algn="l"/>
                      <a:r>
                        <a:rPr kumimoji="1" lang="en-US" altLang="ja-JP" sz="1050"/>
                        <a:t>40</a:t>
                      </a:r>
                      <a:endParaRPr kumimoji="1" lang="ja-JP" altLang="en-US" sz="1050"/>
                    </a:p>
                  </a:txBody>
                  <a:tcPr/>
                </a:tc>
                <a:extLst>
                  <a:ext uri="{0D108BD9-81ED-4DB2-BD59-A6C34878D82A}">
                    <a16:rowId xmlns:a16="http://schemas.microsoft.com/office/drawing/2014/main" val="478068223"/>
                  </a:ext>
                </a:extLst>
              </a:tr>
            </a:tbl>
          </a:graphicData>
        </a:graphic>
      </p:graphicFrame>
      <p:sp>
        <p:nvSpPr>
          <p:cNvPr id="54" name="テキスト ボックス 53">
            <a:extLst>
              <a:ext uri="{FF2B5EF4-FFF2-40B4-BE49-F238E27FC236}">
                <a16:creationId xmlns:a16="http://schemas.microsoft.com/office/drawing/2014/main" id="{31C92803-2912-4513-9967-BE8C24E1D4F6}"/>
              </a:ext>
            </a:extLst>
          </p:cNvPr>
          <p:cNvSpPr txBox="1"/>
          <p:nvPr/>
        </p:nvSpPr>
        <p:spPr>
          <a:xfrm>
            <a:off x="748102" y="2113125"/>
            <a:ext cx="943239" cy="246221"/>
          </a:xfrm>
          <a:prstGeom prst="rect">
            <a:avLst/>
          </a:prstGeom>
          <a:noFill/>
        </p:spPr>
        <p:txBody>
          <a:bodyPr wrap="square" rtlCol="0">
            <a:spAutoFit/>
          </a:bodyPr>
          <a:lstStyle/>
          <a:p>
            <a:r>
              <a:rPr kumimoji="1" lang="ja-JP" altLang="en-US" sz="1000" b="1"/>
              <a:t>コスメ</a:t>
            </a:r>
            <a:endParaRPr kumimoji="1" lang="en-US" altLang="ja-JP" sz="1000" b="1"/>
          </a:p>
        </p:txBody>
      </p:sp>
      <p:sp>
        <p:nvSpPr>
          <p:cNvPr id="59" name="テキスト ボックス 58">
            <a:extLst>
              <a:ext uri="{FF2B5EF4-FFF2-40B4-BE49-F238E27FC236}">
                <a16:creationId xmlns:a16="http://schemas.microsoft.com/office/drawing/2014/main" id="{31699C07-AB0D-4C4C-82DD-C27EC21CC959}"/>
              </a:ext>
            </a:extLst>
          </p:cNvPr>
          <p:cNvSpPr txBox="1"/>
          <p:nvPr/>
        </p:nvSpPr>
        <p:spPr>
          <a:xfrm>
            <a:off x="4962873" y="2101835"/>
            <a:ext cx="943239" cy="246221"/>
          </a:xfrm>
          <a:prstGeom prst="rect">
            <a:avLst/>
          </a:prstGeom>
          <a:noFill/>
        </p:spPr>
        <p:txBody>
          <a:bodyPr wrap="square" rtlCol="0">
            <a:spAutoFit/>
          </a:bodyPr>
          <a:lstStyle/>
          <a:p>
            <a:r>
              <a:rPr kumimoji="1" lang="ja-JP" altLang="en-US" sz="1000" b="1"/>
              <a:t>スイーツ</a:t>
            </a:r>
            <a:endParaRPr kumimoji="1" lang="en-US" altLang="ja-JP" sz="1000" b="1"/>
          </a:p>
        </p:txBody>
      </p:sp>
      <p:sp>
        <p:nvSpPr>
          <p:cNvPr id="60" name="テキスト ボックス 59">
            <a:extLst>
              <a:ext uri="{FF2B5EF4-FFF2-40B4-BE49-F238E27FC236}">
                <a16:creationId xmlns:a16="http://schemas.microsoft.com/office/drawing/2014/main" id="{9D861B01-FC9B-4320-848D-48445DB6C9CE}"/>
              </a:ext>
            </a:extLst>
          </p:cNvPr>
          <p:cNvSpPr txBox="1"/>
          <p:nvPr/>
        </p:nvSpPr>
        <p:spPr>
          <a:xfrm>
            <a:off x="748101" y="3558318"/>
            <a:ext cx="1096893" cy="246221"/>
          </a:xfrm>
          <a:prstGeom prst="rect">
            <a:avLst/>
          </a:prstGeom>
          <a:noFill/>
        </p:spPr>
        <p:txBody>
          <a:bodyPr wrap="square" rtlCol="0">
            <a:spAutoFit/>
          </a:bodyPr>
          <a:lstStyle/>
          <a:p>
            <a:r>
              <a:rPr kumimoji="1" lang="ja-JP" altLang="en-US" sz="1000" b="1"/>
              <a:t>ファッション</a:t>
            </a:r>
            <a:endParaRPr kumimoji="1" lang="en-US" altLang="ja-JP" sz="1000" b="1"/>
          </a:p>
        </p:txBody>
      </p:sp>
      <p:sp>
        <p:nvSpPr>
          <p:cNvPr id="61" name="テキスト ボックス 60">
            <a:extLst>
              <a:ext uri="{FF2B5EF4-FFF2-40B4-BE49-F238E27FC236}">
                <a16:creationId xmlns:a16="http://schemas.microsoft.com/office/drawing/2014/main" id="{48B9BF21-A5CC-4110-9B14-56C1DFB5102A}"/>
              </a:ext>
            </a:extLst>
          </p:cNvPr>
          <p:cNvSpPr txBox="1"/>
          <p:nvPr/>
        </p:nvSpPr>
        <p:spPr>
          <a:xfrm>
            <a:off x="4959843" y="3526382"/>
            <a:ext cx="1163653" cy="246221"/>
          </a:xfrm>
          <a:prstGeom prst="rect">
            <a:avLst/>
          </a:prstGeom>
          <a:noFill/>
        </p:spPr>
        <p:txBody>
          <a:bodyPr wrap="square" rtlCol="0">
            <a:spAutoFit/>
          </a:bodyPr>
          <a:lstStyle/>
          <a:p>
            <a:r>
              <a:rPr kumimoji="1" lang="ja-JP" altLang="en-US" sz="1000" b="1"/>
              <a:t>アクセサリー</a:t>
            </a:r>
            <a:endParaRPr kumimoji="1" lang="en-US" altLang="ja-JP" sz="1000" b="1"/>
          </a:p>
        </p:txBody>
      </p:sp>
      <p:graphicFrame>
        <p:nvGraphicFramePr>
          <p:cNvPr id="63" name="表 3">
            <a:extLst>
              <a:ext uri="{FF2B5EF4-FFF2-40B4-BE49-F238E27FC236}">
                <a16:creationId xmlns:a16="http://schemas.microsoft.com/office/drawing/2014/main" id="{BD4D4747-D51A-4977-9077-8FDEB246267C}"/>
              </a:ext>
            </a:extLst>
          </p:cNvPr>
          <p:cNvGraphicFramePr>
            <a:graphicFrameLocks noGrp="1"/>
          </p:cNvGraphicFramePr>
          <p:nvPr>
            <p:extLst>
              <p:ext uri="{D42A27DB-BD31-4B8C-83A1-F6EECF244321}">
                <p14:modId xmlns:p14="http://schemas.microsoft.com/office/powerpoint/2010/main" val="3815502437"/>
              </p:ext>
            </p:extLst>
          </p:nvPr>
        </p:nvGraphicFramePr>
        <p:xfrm>
          <a:off x="4951529" y="2298166"/>
          <a:ext cx="3599454" cy="1176479"/>
        </p:xfrm>
        <a:graphic>
          <a:graphicData uri="http://schemas.openxmlformats.org/drawingml/2006/table">
            <a:tbl>
              <a:tblPr firstRow="1" bandRow="1">
                <a:tableStyleId>{5C22544A-7EE6-4342-B048-85BDC9FD1C3A}</a:tableStyleId>
              </a:tblPr>
              <a:tblGrid>
                <a:gridCol w="1199818">
                  <a:extLst>
                    <a:ext uri="{9D8B030D-6E8A-4147-A177-3AD203B41FA5}">
                      <a16:colId xmlns:a16="http://schemas.microsoft.com/office/drawing/2014/main" val="1498829674"/>
                    </a:ext>
                  </a:extLst>
                </a:gridCol>
                <a:gridCol w="1199818">
                  <a:extLst>
                    <a:ext uri="{9D8B030D-6E8A-4147-A177-3AD203B41FA5}">
                      <a16:colId xmlns:a16="http://schemas.microsoft.com/office/drawing/2014/main" val="2549951061"/>
                    </a:ext>
                  </a:extLst>
                </a:gridCol>
                <a:gridCol w="1199818">
                  <a:extLst>
                    <a:ext uri="{9D8B030D-6E8A-4147-A177-3AD203B41FA5}">
                      <a16:colId xmlns:a16="http://schemas.microsoft.com/office/drawing/2014/main" val="1704862932"/>
                    </a:ext>
                  </a:extLst>
                </a:gridCol>
              </a:tblGrid>
              <a:tr h="2923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a:t>キャンディー</a:t>
                      </a:r>
                    </a:p>
                  </a:txBody>
                  <a:tcPr/>
                </a:tc>
                <a:tc>
                  <a:txBody>
                    <a:bodyPr/>
                    <a:lstStyle/>
                    <a:p>
                      <a:pPr algn="l"/>
                      <a:r>
                        <a:rPr kumimoji="1" lang="ja-JP" altLang="en-US" sz="1050"/>
                        <a:t>お散歩</a:t>
                      </a:r>
                    </a:p>
                  </a:txBody>
                  <a:tcPr/>
                </a:tc>
                <a:tc>
                  <a:txBody>
                    <a:bodyPr/>
                    <a:lstStyle/>
                    <a:p>
                      <a:pPr algn="l"/>
                      <a:r>
                        <a:rPr kumimoji="1" lang="en-US" altLang="ja-JP" sz="1050"/>
                        <a:t>15</a:t>
                      </a:r>
                      <a:endParaRPr kumimoji="1" lang="ja-JP" altLang="en-US" sz="1050"/>
                    </a:p>
                  </a:txBody>
                  <a:tcPr/>
                </a:tc>
                <a:extLst>
                  <a:ext uri="{0D108BD9-81ED-4DB2-BD59-A6C34878D82A}">
                    <a16:rowId xmlns:a16="http://schemas.microsoft.com/office/drawing/2014/main" val="3112280121"/>
                  </a:ext>
                </a:extLst>
              </a:tr>
              <a:tr h="294709">
                <a:tc>
                  <a:txBody>
                    <a:bodyPr/>
                    <a:lstStyle/>
                    <a:p>
                      <a:r>
                        <a:rPr kumimoji="1" lang="ja-JP" altLang="en-US" sz="1050"/>
                        <a:t>マカロン</a:t>
                      </a:r>
                    </a:p>
                  </a:txBody>
                  <a:tcPr/>
                </a:tc>
                <a:tc>
                  <a:txBody>
                    <a:bodyPr/>
                    <a:lstStyle/>
                    <a:p>
                      <a:pPr algn="l"/>
                      <a:r>
                        <a:rPr kumimoji="1" lang="ja-JP" altLang="en-US" sz="1050"/>
                        <a:t>お散歩</a:t>
                      </a:r>
                    </a:p>
                  </a:txBody>
                  <a:tcPr/>
                </a:tc>
                <a:tc>
                  <a:txBody>
                    <a:bodyPr/>
                    <a:lstStyle/>
                    <a:p>
                      <a:pPr algn="l"/>
                      <a:r>
                        <a:rPr kumimoji="1" lang="en-US" altLang="ja-JP" sz="1050"/>
                        <a:t>20</a:t>
                      </a:r>
                      <a:endParaRPr kumimoji="1" lang="ja-JP" altLang="en-US" sz="1050"/>
                    </a:p>
                  </a:txBody>
                  <a:tcPr/>
                </a:tc>
                <a:extLst>
                  <a:ext uri="{0D108BD9-81ED-4DB2-BD59-A6C34878D82A}">
                    <a16:rowId xmlns:a16="http://schemas.microsoft.com/office/drawing/2014/main" val="2162883378"/>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ショートケーキ</a:t>
                      </a:r>
                    </a:p>
                  </a:txBody>
                  <a:tcPr/>
                </a:tc>
                <a:tc>
                  <a:txBody>
                    <a:bodyPr/>
                    <a:lstStyle/>
                    <a:p>
                      <a:pPr algn="l"/>
                      <a:r>
                        <a:rPr kumimoji="1" lang="ja-JP" altLang="en-US" sz="1050"/>
                        <a:t>ショップ</a:t>
                      </a:r>
                    </a:p>
                  </a:txBody>
                  <a:tcPr/>
                </a:tc>
                <a:tc>
                  <a:txBody>
                    <a:bodyPr/>
                    <a:lstStyle/>
                    <a:p>
                      <a:pPr algn="l"/>
                      <a:r>
                        <a:rPr kumimoji="1" lang="en-US" altLang="ja-JP" sz="1050"/>
                        <a:t>45</a:t>
                      </a:r>
                      <a:endParaRPr kumimoji="1" lang="ja-JP" altLang="en-US" sz="1050"/>
                    </a:p>
                  </a:txBody>
                  <a:tcPr/>
                </a:tc>
                <a:extLst>
                  <a:ext uri="{0D108BD9-81ED-4DB2-BD59-A6C34878D82A}">
                    <a16:rowId xmlns:a16="http://schemas.microsoft.com/office/drawing/2014/main" val="478068223"/>
                  </a:ext>
                </a:extLst>
              </a:tr>
            </a:tbl>
          </a:graphicData>
        </a:graphic>
      </p:graphicFrame>
      <p:graphicFrame>
        <p:nvGraphicFramePr>
          <p:cNvPr id="64" name="表 3">
            <a:extLst>
              <a:ext uri="{FF2B5EF4-FFF2-40B4-BE49-F238E27FC236}">
                <a16:creationId xmlns:a16="http://schemas.microsoft.com/office/drawing/2014/main" id="{265343B3-801C-4E32-BCE9-72C5D695DE0B}"/>
              </a:ext>
            </a:extLst>
          </p:cNvPr>
          <p:cNvGraphicFramePr>
            <a:graphicFrameLocks noGrp="1"/>
          </p:cNvGraphicFramePr>
          <p:nvPr>
            <p:extLst>
              <p:ext uri="{D42A27DB-BD31-4B8C-83A1-F6EECF244321}">
                <p14:modId xmlns:p14="http://schemas.microsoft.com/office/powerpoint/2010/main" val="1218072439"/>
              </p:ext>
            </p:extLst>
          </p:nvPr>
        </p:nvGraphicFramePr>
        <p:xfrm>
          <a:off x="4944215" y="3711226"/>
          <a:ext cx="3606768" cy="1176479"/>
        </p:xfrm>
        <a:graphic>
          <a:graphicData uri="http://schemas.openxmlformats.org/drawingml/2006/table">
            <a:tbl>
              <a:tblPr firstRow="1" bandRow="1">
                <a:tableStyleId>{5C22544A-7EE6-4342-B048-85BDC9FD1C3A}</a:tableStyleId>
              </a:tblPr>
              <a:tblGrid>
                <a:gridCol w="1202256">
                  <a:extLst>
                    <a:ext uri="{9D8B030D-6E8A-4147-A177-3AD203B41FA5}">
                      <a16:colId xmlns:a16="http://schemas.microsoft.com/office/drawing/2014/main" val="1498829674"/>
                    </a:ext>
                  </a:extLst>
                </a:gridCol>
                <a:gridCol w="1202256">
                  <a:extLst>
                    <a:ext uri="{9D8B030D-6E8A-4147-A177-3AD203B41FA5}">
                      <a16:colId xmlns:a16="http://schemas.microsoft.com/office/drawing/2014/main" val="1437621786"/>
                    </a:ext>
                  </a:extLst>
                </a:gridCol>
                <a:gridCol w="1202256">
                  <a:extLst>
                    <a:ext uri="{9D8B030D-6E8A-4147-A177-3AD203B41FA5}">
                      <a16:colId xmlns:a16="http://schemas.microsoft.com/office/drawing/2014/main" val="1704862932"/>
                    </a:ext>
                  </a:extLst>
                </a:gridCol>
              </a:tblGrid>
              <a:tr h="2923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a:t>ブレスレット</a:t>
                      </a:r>
                    </a:p>
                  </a:txBody>
                  <a:tcPr/>
                </a:tc>
                <a:tc>
                  <a:txBody>
                    <a:bodyPr/>
                    <a:lstStyle/>
                    <a:p>
                      <a:pPr algn="l"/>
                      <a:r>
                        <a:rPr kumimoji="1" lang="ja-JP" altLang="en-US" sz="1050"/>
                        <a:t>お散歩</a:t>
                      </a:r>
                    </a:p>
                  </a:txBody>
                  <a:tcPr/>
                </a:tc>
                <a:tc>
                  <a:txBody>
                    <a:bodyPr/>
                    <a:lstStyle/>
                    <a:p>
                      <a:pPr algn="l"/>
                      <a:r>
                        <a:rPr kumimoji="1" lang="en-US" altLang="ja-JP" sz="1050"/>
                        <a:t>30</a:t>
                      </a:r>
                      <a:endParaRPr kumimoji="1" lang="ja-JP" altLang="en-US" sz="1050"/>
                    </a:p>
                  </a:txBody>
                  <a:tcPr/>
                </a:tc>
                <a:extLst>
                  <a:ext uri="{0D108BD9-81ED-4DB2-BD59-A6C34878D82A}">
                    <a16:rowId xmlns:a16="http://schemas.microsoft.com/office/drawing/2014/main" val="3112280121"/>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イアリング</a:t>
                      </a:r>
                    </a:p>
                  </a:txBody>
                  <a:tcPr/>
                </a:tc>
                <a:tc>
                  <a:txBody>
                    <a:bodyPr/>
                    <a:lstStyle/>
                    <a:p>
                      <a:pPr algn="l"/>
                      <a:r>
                        <a:rPr kumimoji="1" lang="ja-JP" altLang="en-US" sz="1050"/>
                        <a:t>ショップ</a:t>
                      </a:r>
                    </a:p>
                  </a:txBody>
                  <a:tcPr/>
                </a:tc>
                <a:tc>
                  <a:txBody>
                    <a:bodyPr/>
                    <a:lstStyle/>
                    <a:p>
                      <a:pPr algn="l"/>
                      <a:r>
                        <a:rPr kumimoji="1" lang="en-US" altLang="ja-JP" sz="1050"/>
                        <a:t>45</a:t>
                      </a:r>
                      <a:endParaRPr kumimoji="1" lang="ja-JP" altLang="en-US" sz="1050"/>
                    </a:p>
                  </a:txBody>
                  <a:tcPr/>
                </a:tc>
                <a:extLst>
                  <a:ext uri="{0D108BD9-81ED-4DB2-BD59-A6C34878D82A}">
                    <a16:rowId xmlns:a16="http://schemas.microsoft.com/office/drawing/2014/main" val="2162883378"/>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ネックレス</a:t>
                      </a:r>
                    </a:p>
                  </a:txBody>
                  <a:tcPr/>
                </a:tc>
                <a:tc>
                  <a:txBody>
                    <a:bodyPr/>
                    <a:lstStyle/>
                    <a:p>
                      <a:pPr algn="l"/>
                      <a:r>
                        <a:rPr kumimoji="1" lang="ja-JP" altLang="en-US" sz="1050"/>
                        <a:t>ショップ</a:t>
                      </a:r>
                    </a:p>
                  </a:txBody>
                  <a:tcPr/>
                </a:tc>
                <a:tc>
                  <a:txBody>
                    <a:bodyPr/>
                    <a:lstStyle/>
                    <a:p>
                      <a:pPr algn="l"/>
                      <a:r>
                        <a:rPr kumimoji="1" lang="en-US" altLang="ja-JP" sz="1050"/>
                        <a:t>60</a:t>
                      </a:r>
                      <a:endParaRPr kumimoji="1" lang="ja-JP" altLang="en-US" sz="1050"/>
                    </a:p>
                  </a:txBody>
                  <a:tcPr/>
                </a:tc>
                <a:extLst>
                  <a:ext uri="{0D108BD9-81ED-4DB2-BD59-A6C34878D82A}">
                    <a16:rowId xmlns:a16="http://schemas.microsoft.com/office/drawing/2014/main" val="3119511200"/>
                  </a:ext>
                </a:extLst>
              </a:tr>
            </a:tbl>
          </a:graphicData>
        </a:graphic>
      </p:graphicFrame>
      <p:sp>
        <p:nvSpPr>
          <p:cNvPr id="22" name="テキスト ボックス 21">
            <a:extLst>
              <a:ext uri="{FF2B5EF4-FFF2-40B4-BE49-F238E27FC236}">
                <a16:creationId xmlns:a16="http://schemas.microsoft.com/office/drawing/2014/main" id="{437D858E-98DD-44AA-8339-C0B295605860}"/>
              </a:ext>
            </a:extLst>
          </p:cNvPr>
          <p:cNvSpPr txBox="1"/>
          <p:nvPr/>
        </p:nvSpPr>
        <p:spPr>
          <a:xfrm>
            <a:off x="591844" y="5282485"/>
            <a:ext cx="3649503" cy="261610"/>
          </a:xfrm>
          <a:prstGeom prst="rect">
            <a:avLst/>
          </a:prstGeom>
          <a:noFill/>
        </p:spPr>
        <p:txBody>
          <a:bodyPr wrap="square" rtlCol="0">
            <a:spAutoFit/>
          </a:bodyPr>
          <a:lstStyle/>
          <a:p>
            <a:r>
              <a:rPr kumimoji="1" lang="ja-JP" altLang="en-US" sz="1100" b="1"/>
              <a:t>・ダイアモンドとは</a:t>
            </a:r>
            <a:endParaRPr kumimoji="1" lang="en-US" altLang="ja-JP" sz="1100"/>
          </a:p>
        </p:txBody>
      </p:sp>
      <p:graphicFrame>
        <p:nvGraphicFramePr>
          <p:cNvPr id="23" name="表 3">
            <a:extLst>
              <a:ext uri="{FF2B5EF4-FFF2-40B4-BE49-F238E27FC236}">
                <a16:creationId xmlns:a16="http://schemas.microsoft.com/office/drawing/2014/main" id="{2AC49905-5E19-44CC-B3D2-63F2C78F53CA}"/>
              </a:ext>
            </a:extLst>
          </p:cNvPr>
          <p:cNvGraphicFramePr>
            <a:graphicFrameLocks noGrp="1"/>
          </p:cNvGraphicFramePr>
          <p:nvPr>
            <p:extLst>
              <p:ext uri="{D42A27DB-BD31-4B8C-83A1-F6EECF244321}">
                <p14:modId xmlns:p14="http://schemas.microsoft.com/office/powerpoint/2010/main" val="1170016316"/>
              </p:ext>
            </p:extLst>
          </p:nvPr>
        </p:nvGraphicFramePr>
        <p:xfrm>
          <a:off x="4951529" y="5135482"/>
          <a:ext cx="3591141" cy="546169"/>
        </p:xfrm>
        <a:graphic>
          <a:graphicData uri="http://schemas.openxmlformats.org/drawingml/2006/table">
            <a:tbl>
              <a:tblPr firstRow="1" bandRow="1">
                <a:tableStyleId>{5C22544A-7EE6-4342-B048-85BDC9FD1C3A}</a:tableStyleId>
              </a:tblPr>
              <a:tblGrid>
                <a:gridCol w="1197047">
                  <a:extLst>
                    <a:ext uri="{9D8B030D-6E8A-4147-A177-3AD203B41FA5}">
                      <a16:colId xmlns:a16="http://schemas.microsoft.com/office/drawing/2014/main" val="1498829674"/>
                    </a:ext>
                  </a:extLst>
                </a:gridCol>
                <a:gridCol w="1197047">
                  <a:extLst>
                    <a:ext uri="{9D8B030D-6E8A-4147-A177-3AD203B41FA5}">
                      <a16:colId xmlns:a16="http://schemas.microsoft.com/office/drawing/2014/main" val="1893008818"/>
                    </a:ext>
                  </a:extLst>
                </a:gridCol>
                <a:gridCol w="1197047">
                  <a:extLst>
                    <a:ext uri="{9D8B030D-6E8A-4147-A177-3AD203B41FA5}">
                      <a16:colId xmlns:a16="http://schemas.microsoft.com/office/drawing/2014/main" val="1704862932"/>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a:t>ダイアモンド</a:t>
                      </a:r>
                    </a:p>
                  </a:txBody>
                  <a:tcPr/>
                </a:tc>
                <a:tc>
                  <a:txBody>
                    <a:bodyPr/>
                    <a:lstStyle/>
                    <a:p>
                      <a:pPr algn="l"/>
                      <a:r>
                        <a:rPr kumimoji="1" lang="ja-JP" altLang="en-US" sz="1050"/>
                        <a:t>ショップ</a:t>
                      </a:r>
                    </a:p>
                  </a:txBody>
                  <a:tcPr/>
                </a:tc>
                <a:tc>
                  <a:txBody>
                    <a:bodyPr/>
                    <a:lstStyle/>
                    <a:p>
                      <a:pPr algn="l"/>
                      <a:r>
                        <a:rPr kumimoji="1" lang="en-US" altLang="ja-JP" sz="1050"/>
                        <a:t>200</a:t>
                      </a:r>
                      <a:endParaRPr kumimoji="1" lang="ja-JP" altLang="en-US" sz="1050"/>
                    </a:p>
                  </a:txBody>
                  <a:tcPr/>
                </a:tc>
                <a:extLst>
                  <a:ext uri="{0D108BD9-81ED-4DB2-BD59-A6C34878D82A}">
                    <a16:rowId xmlns:a16="http://schemas.microsoft.com/office/drawing/2014/main" val="478068223"/>
                  </a:ext>
                </a:extLst>
              </a:tr>
            </a:tbl>
          </a:graphicData>
        </a:graphic>
      </p:graphicFrame>
      <p:sp>
        <p:nvSpPr>
          <p:cNvPr id="24" name="テキスト ボックス 23">
            <a:extLst>
              <a:ext uri="{FF2B5EF4-FFF2-40B4-BE49-F238E27FC236}">
                <a16:creationId xmlns:a16="http://schemas.microsoft.com/office/drawing/2014/main" id="{848A573D-73A3-415A-A6C3-AAF6E6697718}"/>
              </a:ext>
            </a:extLst>
          </p:cNvPr>
          <p:cNvSpPr txBox="1"/>
          <p:nvPr/>
        </p:nvSpPr>
        <p:spPr>
          <a:xfrm>
            <a:off x="4968156" y="4941682"/>
            <a:ext cx="1096893" cy="246221"/>
          </a:xfrm>
          <a:prstGeom prst="rect">
            <a:avLst/>
          </a:prstGeom>
          <a:noFill/>
        </p:spPr>
        <p:txBody>
          <a:bodyPr wrap="square" rtlCol="0">
            <a:spAutoFit/>
          </a:bodyPr>
          <a:lstStyle/>
          <a:p>
            <a:r>
              <a:rPr kumimoji="1" lang="ja-JP" altLang="en-US" sz="1000" b="1"/>
              <a:t>特殊</a:t>
            </a:r>
            <a:endParaRPr kumimoji="1" lang="en-US" altLang="ja-JP" sz="1000" b="1"/>
          </a:p>
        </p:txBody>
      </p:sp>
      <p:sp>
        <p:nvSpPr>
          <p:cNvPr id="26" name="テキスト ボックス 25">
            <a:extLst>
              <a:ext uri="{FF2B5EF4-FFF2-40B4-BE49-F238E27FC236}">
                <a16:creationId xmlns:a16="http://schemas.microsoft.com/office/drawing/2014/main" id="{CCD9E94C-69D6-492A-8BFE-2C70D85D9FC9}"/>
              </a:ext>
            </a:extLst>
          </p:cNvPr>
          <p:cNvSpPr txBox="1"/>
          <p:nvPr/>
        </p:nvSpPr>
        <p:spPr>
          <a:xfrm>
            <a:off x="780613" y="5544095"/>
            <a:ext cx="3460734" cy="553998"/>
          </a:xfrm>
          <a:prstGeom prst="rect">
            <a:avLst/>
          </a:prstGeom>
          <a:noFill/>
        </p:spPr>
        <p:txBody>
          <a:bodyPr wrap="square" rtlCol="0">
            <a:spAutoFit/>
          </a:bodyPr>
          <a:lstStyle/>
          <a:p>
            <a:r>
              <a:rPr kumimoji="1" lang="ja-JP" altLang="en-US" sz="1000"/>
              <a:t>ショップでクリスタルでのみ購入可能。</a:t>
            </a:r>
            <a:endParaRPr kumimoji="1" lang="en-US" altLang="ja-JP" sz="1000"/>
          </a:p>
          <a:p>
            <a:r>
              <a:rPr kumimoji="1" lang="ja-JP" altLang="en-US" sz="1000"/>
              <a:t>渡すと必ずプレゼント報酬を獲得できるアイテム。</a:t>
            </a:r>
            <a:endParaRPr kumimoji="1" lang="en-US" altLang="ja-JP" sz="1000"/>
          </a:p>
          <a:p>
            <a:r>
              <a:rPr kumimoji="1" lang="ja-JP" altLang="en-US" sz="1000"/>
              <a:t>持っている場合、一番上に表示させる。</a:t>
            </a:r>
            <a:endParaRPr kumimoji="1" lang="en-US" altLang="ja-JP" sz="1000"/>
          </a:p>
        </p:txBody>
      </p:sp>
    </p:spTree>
    <p:extLst>
      <p:ext uri="{BB962C8B-B14F-4D97-AF65-F5344CB8AC3E}">
        <p14:creationId xmlns:p14="http://schemas.microsoft.com/office/powerpoint/2010/main" val="3772206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5</a:t>
            </a:fld>
            <a:endParaRPr kumimoji="1" lang="ja-JP" altLang="en-US"/>
          </a:p>
        </p:txBody>
      </p:sp>
      <p:sp>
        <p:nvSpPr>
          <p:cNvPr id="51" name="テキスト ボックス 50">
            <a:extLst>
              <a:ext uri="{FF2B5EF4-FFF2-40B4-BE49-F238E27FC236}">
                <a16:creationId xmlns:a16="http://schemas.microsoft.com/office/drawing/2014/main" id="{B02C4F3B-7642-4886-8EDD-5641F0046A64}"/>
              </a:ext>
            </a:extLst>
          </p:cNvPr>
          <p:cNvSpPr txBox="1"/>
          <p:nvPr/>
        </p:nvSpPr>
        <p:spPr>
          <a:xfrm>
            <a:off x="591844" y="1792589"/>
            <a:ext cx="6380455" cy="707886"/>
          </a:xfrm>
          <a:prstGeom prst="rect">
            <a:avLst/>
          </a:prstGeom>
          <a:noFill/>
        </p:spPr>
        <p:txBody>
          <a:bodyPr wrap="square" rtlCol="0">
            <a:spAutoFit/>
          </a:bodyPr>
          <a:lstStyle/>
          <a:p>
            <a:r>
              <a:rPr kumimoji="1" lang="ja-JP" altLang="en-US" sz="1000"/>
              <a:t>各アイテムの一番風呂ポイント上昇値</a:t>
            </a:r>
            <a:r>
              <a:rPr kumimoji="1" lang="en-US" altLang="ja-JP" sz="1000"/>
              <a:t>×</a:t>
            </a:r>
            <a:r>
              <a:rPr kumimoji="1" lang="ja-JP" altLang="en-US" sz="1000"/>
              <a:t>キャラのプレゼント効果係数を上昇させる。</a:t>
            </a:r>
            <a:endParaRPr kumimoji="1" lang="en-US" altLang="ja-JP" sz="1000"/>
          </a:p>
          <a:p>
            <a:r>
              <a:rPr kumimoji="1" lang="ja-JP" altLang="en-US" sz="1000"/>
              <a:t>　例）ブレスレット　</a:t>
            </a:r>
            <a:r>
              <a:rPr kumimoji="1" lang="en-US" altLang="ja-JP" sz="1000"/>
              <a:t>9pt × 1.2 =11 </a:t>
            </a:r>
            <a:r>
              <a:rPr kumimoji="1" lang="ja-JP" altLang="en-US" sz="1000"/>
              <a:t>ポイント上昇　</a:t>
            </a:r>
            <a:r>
              <a:rPr kumimoji="1" lang="en-US" altLang="ja-JP" sz="1000">
                <a:solidFill>
                  <a:srgbClr val="FF0000"/>
                </a:solidFill>
              </a:rPr>
              <a:t>※</a:t>
            </a:r>
            <a:r>
              <a:rPr kumimoji="1" lang="ja-JP" altLang="en-US" sz="1000"/>
              <a:t>小数点以下は切り上げ</a:t>
            </a:r>
            <a:endParaRPr kumimoji="1" lang="en-US" altLang="ja-JP" sz="1000"/>
          </a:p>
          <a:p>
            <a:endParaRPr kumimoji="1" lang="en-US" altLang="ja-JP" sz="1000"/>
          </a:p>
          <a:p>
            <a:r>
              <a:rPr kumimoji="1" lang="ja-JP" altLang="en-US" sz="1000"/>
              <a:t>ポイントが最大になると、プレゼント報酬がもらえる。</a:t>
            </a:r>
            <a:endParaRPr kumimoji="1" lang="en-US" altLang="ja-JP" sz="1000"/>
          </a:p>
        </p:txBody>
      </p:sp>
      <p:sp>
        <p:nvSpPr>
          <p:cNvPr id="15" name="テキスト ボックス 14">
            <a:extLst>
              <a:ext uri="{FF2B5EF4-FFF2-40B4-BE49-F238E27FC236}">
                <a16:creationId xmlns:a16="http://schemas.microsoft.com/office/drawing/2014/main" id="{EF6744E0-9F44-4323-BB51-608BF35059B9}"/>
              </a:ext>
            </a:extLst>
          </p:cNvPr>
          <p:cNvSpPr txBox="1"/>
          <p:nvPr/>
        </p:nvSpPr>
        <p:spPr>
          <a:xfrm>
            <a:off x="662356" y="2765104"/>
            <a:ext cx="2277903" cy="261610"/>
          </a:xfrm>
          <a:prstGeom prst="rect">
            <a:avLst/>
          </a:prstGeom>
          <a:noFill/>
        </p:spPr>
        <p:txBody>
          <a:bodyPr wrap="square" rtlCol="0">
            <a:spAutoFit/>
          </a:bodyPr>
          <a:lstStyle/>
          <a:p>
            <a:r>
              <a:rPr kumimoji="1" lang="ja-JP" altLang="en-US" sz="1100" b="1"/>
              <a:t>・一番風呂ポイントの上限</a:t>
            </a:r>
            <a:endParaRPr kumimoji="1" lang="en-US" altLang="ja-JP" sz="1100" b="1"/>
          </a:p>
        </p:txBody>
      </p:sp>
      <p:sp>
        <p:nvSpPr>
          <p:cNvPr id="17" name="テキスト ボックス 16">
            <a:extLst>
              <a:ext uri="{FF2B5EF4-FFF2-40B4-BE49-F238E27FC236}">
                <a16:creationId xmlns:a16="http://schemas.microsoft.com/office/drawing/2014/main" id="{2946937A-98A5-42A4-87D7-DCE847CC98B2}"/>
              </a:ext>
            </a:extLst>
          </p:cNvPr>
          <p:cNvSpPr txBox="1"/>
          <p:nvPr/>
        </p:nvSpPr>
        <p:spPr>
          <a:xfrm>
            <a:off x="797216" y="3028890"/>
            <a:ext cx="6380455" cy="400110"/>
          </a:xfrm>
          <a:prstGeom prst="rect">
            <a:avLst/>
          </a:prstGeom>
          <a:noFill/>
        </p:spPr>
        <p:txBody>
          <a:bodyPr wrap="square" rtlCol="0">
            <a:spAutoFit/>
          </a:bodyPr>
          <a:lstStyle/>
          <a:p>
            <a:r>
              <a:rPr kumimoji="1" lang="ja-JP" altLang="en-US" sz="1000"/>
              <a:t>全キャラ一律で</a:t>
            </a:r>
            <a:r>
              <a:rPr kumimoji="1" lang="en-US" altLang="ja-JP" sz="1000"/>
              <a:t>150</a:t>
            </a:r>
            <a:r>
              <a:rPr kumimoji="1" lang="ja-JP" altLang="en-US" sz="1000"/>
              <a:t>ポイントとする。</a:t>
            </a:r>
            <a:r>
              <a:rPr kumimoji="1" lang="en-US" altLang="ja-JP" sz="1000">
                <a:solidFill>
                  <a:srgbClr val="FF0000"/>
                </a:solidFill>
              </a:rPr>
              <a:t>※</a:t>
            </a:r>
            <a:r>
              <a:rPr kumimoji="1" lang="ja-JP" altLang="en-US" sz="1000"/>
              <a:t>要調整</a:t>
            </a:r>
            <a:endParaRPr kumimoji="1" lang="en-US" altLang="ja-JP" sz="1000"/>
          </a:p>
          <a:p>
            <a:r>
              <a:rPr kumimoji="1" lang="ja-JP" altLang="en-US" sz="1000"/>
              <a:t>オーバーフローした場合その数値は切り捨て、次回は</a:t>
            </a:r>
            <a:r>
              <a:rPr kumimoji="1" lang="en-US" altLang="ja-JP" sz="1000"/>
              <a:t>0</a:t>
            </a:r>
            <a:r>
              <a:rPr kumimoji="1" lang="ja-JP" altLang="en-US" sz="1000"/>
              <a:t>ポイントの状態から始まる。</a:t>
            </a:r>
            <a:endParaRPr kumimoji="1" lang="en-US" altLang="ja-JP" sz="1000"/>
          </a:p>
        </p:txBody>
      </p:sp>
      <p:sp>
        <p:nvSpPr>
          <p:cNvPr id="22" name="テキスト ボックス 21">
            <a:extLst>
              <a:ext uri="{FF2B5EF4-FFF2-40B4-BE49-F238E27FC236}">
                <a16:creationId xmlns:a16="http://schemas.microsoft.com/office/drawing/2014/main" id="{A4A9A98C-4688-4BCA-885B-19E8DEEFD4DE}"/>
              </a:ext>
            </a:extLst>
          </p:cNvPr>
          <p:cNvSpPr txBox="1"/>
          <p:nvPr/>
        </p:nvSpPr>
        <p:spPr>
          <a:xfrm>
            <a:off x="662356" y="3625243"/>
            <a:ext cx="3192303" cy="261610"/>
          </a:xfrm>
          <a:prstGeom prst="rect">
            <a:avLst/>
          </a:prstGeom>
          <a:noFill/>
        </p:spPr>
        <p:txBody>
          <a:bodyPr wrap="square" rtlCol="0">
            <a:spAutoFit/>
          </a:bodyPr>
          <a:lstStyle/>
          <a:p>
            <a:r>
              <a:rPr kumimoji="1" lang="ja-JP" altLang="en-US" sz="1100" b="1"/>
              <a:t>・一番風呂ポイント上昇時の演出</a:t>
            </a:r>
            <a:endParaRPr kumimoji="1" lang="en-US" altLang="ja-JP" sz="1100" b="1"/>
          </a:p>
        </p:txBody>
      </p:sp>
      <p:sp>
        <p:nvSpPr>
          <p:cNvPr id="23" name="テキスト ボックス 22">
            <a:extLst>
              <a:ext uri="{FF2B5EF4-FFF2-40B4-BE49-F238E27FC236}">
                <a16:creationId xmlns:a16="http://schemas.microsoft.com/office/drawing/2014/main" id="{D66E9F15-1A0F-47C1-9DAB-BBBB3F3D86D4}"/>
              </a:ext>
            </a:extLst>
          </p:cNvPr>
          <p:cNvSpPr txBox="1"/>
          <p:nvPr/>
        </p:nvSpPr>
        <p:spPr>
          <a:xfrm>
            <a:off x="797216" y="3897342"/>
            <a:ext cx="6380455" cy="400110"/>
          </a:xfrm>
          <a:prstGeom prst="rect">
            <a:avLst/>
          </a:prstGeom>
          <a:noFill/>
        </p:spPr>
        <p:txBody>
          <a:bodyPr wrap="square" rtlCol="0">
            <a:spAutoFit/>
          </a:bodyPr>
          <a:lstStyle/>
          <a:p>
            <a:r>
              <a:rPr kumimoji="1" lang="ja-JP" altLang="en-US" sz="1000"/>
              <a:t>一番風呂ポイント数によってエフェクトとキャラに寄る距離が変化する。</a:t>
            </a:r>
            <a:endParaRPr kumimoji="1" lang="en-US" altLang="ja-JP" sz="1000"/>
          </a:p>
          <a:p>
            <a:r>
              <a:rPr kumimoji="1" lang="en-US" altLang="ja-JP" sz="1000">
                <a:solidFill>
                  <a:srgbClr val="FF0000"/>
                </a:solidFill>
              </a:rPr>
              <a:t>※</a:t>
            </a:r>
            <a:r>
              <a:rPr kumimoji="1" lang="en-US" altLang="ja-JP" sz="1000"/>
              <a:t> 1stPlayable</a:t>
            </a:r>
            <a:r>
              <a:rPr kumimoji="1" lang="ja-JP" altLang="en-US" sz="1000"/>
              <a:t>の仕様から数値のみ変更</a:t>
            </a:r>
            <a:endParaRPr kumimoji="1" lang="en-US" altLang="ja-JP" sz="1000"/>
          </a:p>
        </p:txBody>
      </p:sp>
      <p:graphicFrame>
        <p:nvGraphicFramePr>
          <p:cNvPr id="24" name="表 3">
            <a:extLst>
              <a:ext uri="{FF2B5EF4-FFF2-40B4-BE49-F238E27FC236}">
                <a16:creationId xmlns:a16="http://schemas.microsoft.com/office/drawing/2014/main" id="{C3CAE5AA-8F95-49FE-A27C-3DB2000C9D42}"/>
              </a:ext>
            </a:extLst>
          </p:cNvPr>
          <p:cNvGraphicFramePr>
            <a:graphicFrameLocks noGrp="1"/>
          </p:cNvGraphicFramePr>
          <p:nvPr>
            <p:extLst>
              <p:ext uri="{D42A27DB-BD31-4B8C-83A1-F6EECF244321}">
                <p14:modId xmlns:p14="http://schemas.microsoft.com/office/powerpoint/2010/main" val="1128275788"/>
              </p:ext>
            </p:extLst>
          </p:nvPr>
        </p:nvGraphicFramePr>
        <p:xfrm>
          <a:off x="797216" y="4394322"/>
          <a:ext cx="2945176" cy="1176479"/>
        </p:xfrm>
        <a:graphic>
          <a:graphicData uri="http://schemas.openxmlformats.org/drawingml/2006/table">
            <a:tbl>
              <a:tblPr firstRow="1" bandRow="1">
                <a:tableStyleId>{5C22544A-7EE6-4342-B048-85BDC9FD1C3A}</a:tableStyleId>
              </a:tblPr>
              <a:tblGrid>
                <a:gridCol w="1459230">
                  <a:extLst>
                    <a:ext uri="{9D8B030D-6E8A-4147-A177-3AD203B41FA5}">
                      <a16:colId xmlns:a16="http://schemas.microsoft.com/office/drawing/2014/main" val="1677463546"/>
                    </a:ext>
                  </a:extLst>
                </a:gridCol>
                <a:gridCol w="621030">
                  <a:extLst>
                    <a:ext uri="{9D8B030D-6E8A-4147-A177-3AD203B41FA5}">
                      <a16:colId xmlns:a16="http://schemas.microsoft.com/office/drawing/2014/main" val="1498829674"/>
                    </a:ext>
                  </a:extLst>
                </a:gridCol>
                <a:gridCol w="864916">
                  <a:extLst>
                    <a:ext uri="{9D8B030D-6E8A-4147-A177-3AD203B41FA5}">
                      <a16:colId xmlns:a16="http://schemas.microsoft.com/office/drawing/2014/main" val="1704862932"/>
                    </a:ext>
                  </a:extLst>
                </a:gridCol>
              </a:tblGrid>
              <a:tr h="29235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一番風呂ポイント数 </a:t>
                      </a:r>
                      <a:endParaRPr kumimoji="1" lang="en-US" altLang="ja-JP" sz="105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カメラ</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エフェクト</a:t>
                      </a:r>
                    </a:p>
                  </a:txBody>
                  <a:tcPr/>
                </a:tc>
                <a:extLst>
                  <a:ext uri="{0D108BD9-81ED-4DB2-BD59-A6C34878D82A}">
                    <a16:rowId xmlns:a16="http://schemas.microsoft.com/office/drawing/2014/main" val="2819714066"/>
                  </a:ext>
                </a:extLst>
              </a:tr>
              <a:tr h="294709">
                <a:tc>
                  <a:txBody>
                    <a:bodyPr/>
                    <a:lstStyle/>
                    <a:p>
                      <a:pPr algn="ctr"/>
                      <a:r>
                        <a:rPr kumimoji="1" lang="en-US" altLang="ja-JP" sz="1050"/>
                        <a:t>0~90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遠</a:t>
                      </a:r>
                      <a:endParaRPr kumimoji="1" lang="en-US" altLang="ja-JP" sz="1050"/>
                    </a:p>
                  </a:txBody>
                  <a:tcPr/>
                </a:tc>
                <a:tc>
                  <a:txBody>
                    <a:bodyPr/>
                    <a:lstStyle/>
                    <a:p>
                      <a:pPr algn="ctr"/>
                      <a:r>
                        <a:rPr kumimoji="1" lang="ja-JP" altLang="en-US" sz="1050"/>
                        <a:t>小</a:t>
                      </a:r>
                    </a:p>
                  </a:txBody>
                  <a:tcPr/>
                </a:tc>
                <a:extLst>
                  <a:ext uri="{0D108BD9-81ED-4DB2-BD59-A6C34878D82A}">
                    <a16:rowId xmlns:a16="http://schemas.microsoft.com/office/drawing/2014/main" val="3112280121"/>
                  </a:ext>
                </a:extLst>
              </a:tr>
              <a:tr h="294709">
                <a:tc>
                  <a:txBody>
                    <a:bodyPr/>
                    <a:lstStyle/>
                    <a:p>
                      <a:pPr algn="ctr"/>
                      <a:r>
                        <a:rPr kumimoji="1" lang="en-US" altLang="ja-JP" sz="1050"/>
                        <a:t>91~149</a:t>
                      </a:r>
                    </a:p>
                  </a:txBody>
                  <a:tcPr/>
                </a:tc>
                <a:tc>
                  <a:txBody>
                    <a:bodyPr/>
                    <a:lstStyle/>
                    <a:p>
                      <a:pPr algn="ctr"/>
                      <a:r>
                        <a:rPr kumimoji="1" lang="ja-JP" altLang="en-US" sz="1050"/>
                        <a:t>中</a:t>
                      </a:r>
                    </a:p>
                  </a:txBody>
                  <a:tcPr/>
                </a:tc>
                <a:tc>
                  <a:txBody>
                    <a:bodyPr/>
                    <a:lstStyle/>
                    <a:p>
                      <a:pPr algn="ctr"/>
                      <a:r>
                        <a:rPr kumimoji="1" lang="ja-JP" altLang="en-US" sz="1050"/>
                        <a:t>中</a:t>
                      </a:r>
                    </a:p>
                  </a:txBody>
                  <a:tcPr/>
                </a:tc>
                <a:extLst>
                  <a:ext uri="{0D108BD9-81ED-4DB2-BD59-A6C34878D82A}">
                    <a16:rowId xmlns:a16="http://schemas.microsoft.com/office/drawing/2014/main" val="2162883378"/>
                  </a:ext>
                </a:extLst>
              </a:tr>
              <a:tr h="294709">
                <a:tc>
                  <a:txBody>
                    <a:bodyPr/>
                    <a:lstStyle/>
                    <a:p>
                      <a:pPr algn="ctr"/>
                      <a:r>
                        <a:rPr kumimoji="1" lang="en-US" altLang="ja-JP" sz="1050"/>
                        <a:t>150</a:t>
                      </a:r>
                    </a:p>
                  </a:txBody>
                  <a:tcPr/>
                </a:tc>
                <a:tc>
                  <a:txBody>
                    <a:bodyPr/>
                    <a:lstStyle/>
                    <a:p>
                      <a:pPr algn="ctr"/>
                      <a:r>
                        <a:rPr kumimoji="1" lang="ja-JP" altLang="en-US" sz="1050"/>
                        <a:t>近</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大</a:t>
                      </a:r>
                    </a:p>
                  </a:txBody>
                  <a:tcPr/>
                </a:tc>
                <a:extLst>
                  <a:ext uri="{0D108BD9-81ED-4DB2-BD59-A6C34878D82A}">
                    <a16:rowId xmlns:a16="http://schemas.microsoft.com/office/drawing/2014/main" val="478068223"/>
                  </a:ext>
                </a:extLst>
              </a:tr>
            </a:tbl>
          </a:graphicData>
        </a:graphic>
      </p:graphicFrame>
      <p:sp>
        <p:nvSpPr>
          <p:cNvPr id="14" name="テキスト ボックス 13">
            <a:extLst>
              <a:ext uri="{FF2B5EF4-FFF2-40B4-BE49-F238E27FC236}">
                <a16:creationId xmlns:a16="http://schemas.microsoft.com/office/drawing/2014/main" id="{4A81AF10-C840-492B-A77C-EA0272709EF6}"/>
              </a:ext>
            </a:extLst>
          </p:cNvPr>
          <p:cNvSpPr txBox="1"/>
          <p:nvPr/>
        </p:nvSpPr>
        <p:spPr>
          <a:xfrm>
            <a:off x="415419" y="1510084"/>
            <a:ext cx="2492990" cy="276999"/>
          </a:xfrm>
          <a:prstGeom prst="rect">
            <a:avLst/>
          </a:prstGeom>
          <a:noFill/>
        </p:spPr>
        <p:txBody>
          <a:bodyPr wrap="none" rtlCol="0">
            <a:spAutoFit/>
          </a:bodyPr>
          <a:lstStyle/>
          <a:p>
            <a:r>
              <a:rPr kumimoji="1" lang="ja-JP" altLang="en-US" sz="1200" b="1"/>
              <a:t>●一番風呂ポイントの上昇ついて</a:t>
            </a:r>
          </a:p>
        </p:txBody>
      </p:sp>
      <p:sp>
        <p:nvSpPr>
          <p:cNvPr id="18" name="テキスト ボックス 17">
            <a:extLst>
              <a:ext uri="{FF2B5EF4-FFF2-40B4-BE49-F238E27FC236}">
                <a16:creationId xmlns:a16="http://schemas.microsoft.com/office/drawing/2014/main" id="{53CEA18A-C9C5-434E-B280-646D33AEA0EA}"/>
              </a:ext>
            </a:extLst>
          </p:cNvPr>
          <p:cNvSpPr txBox="1"/>
          <p:nvPr/>
        </p:nvSpPr>
        <p:spPr>
          <a:xfrm>
            <a:off x="415419" y="538799"/>
            <a:ext cx="2839239" cy="276999"/>
          </a:xfrm>
          <a:prstGeom prst="rect">
            <a:avLst/>
          </a:prstGeom>
          <a:noFill/>
        </p:spPr>
        <p:txBody>
          <a:bodyPr wrap="none" rtlCol="0" anchor="t">
            <a:spAutoFit/>
          </a:bodyPr>
          <a:lstStyle/>
          <a:p>
            <a:r>
              <a:rPr kumimoji="1" lang="ja-JP" altLang="en-US" sz="1200" b="1">
                <a:ea typeface="メイリオ"/>
              </a:rPr>
              <a:t>●プレゼントの表示順</a:t>
            </a:r>
            <a:r>
              <a:rPr kumimoji="1" lang="ja-JP" altLang="en-US" sz="1200" b="1">
                <a:solidFill>
                  <a:srgbClr val="FF0000"/>
                </a:solidFill>
                <a:ea typeface="メイリオ"/>
              </a:rPr>
              <a:t>(20200127追記)</a:t>
            </a:r>
            <a:endParaRPr lang="ja-JP" altLang="en-US" sz="1200" b="1">
              <a:solidFill>
                <a:srgbClr val="000000"/>
              </a:solidFill>
            </a:endParaRPr>
          </a:p>
        </p:txBody>
      </p:sp>
      <p:sp>
        <p:nvSpPr>
          <p:cNvPr id="19" name="テキスト ボックス 18">
            <a:extLst>
              <a:ext uri="{FF2B5EF4-FFF2-40B4-BE49-F238E27FC236}">
                <a16:creationId xmlns:a16="http://schemas.microsoft.com/office/drawing/2014/main" id="{F71858D2-7B29-45B0-98FA-31777D724FA0}"/>
              </a:ext>
            </a:extLst>
          </p:cNvPr>
          <p:cNvSpPr txBox="1"/>
          <p:nvPr/>
        </p:nvSpPr>
        <p:spPr>
          <a:xfrm>
            <a:off x="591843" y="818883"/>
            <a:ext cx="6380455" cy="661720"/>
          </a:xfrm>
          <a:prstGeom prst="rect">
            <a:avLst/>
          </a:prstGeom>
          <a:noFill/>
        </p:spPr>
        <p:txBody>
          <a:bodyPr wrap="square" rtlCol="0" anchor="t">
            <a:spAutoFit/>
          </a:bodyPr>
          <a:lstStyle/>
          <a:p>
            <a:r>
              <a:rPr kumimoji="1" lang="ja-JP" altLang="en-US" sz="1000">
                <a:latin typeface="メイリオ" panose="020B0604030504040204" pitchFamily="50" charset="-128"/>
                <a:ea typeface="メイリオ" panose="020B0604030504040204" pitchFamily="50" charset="-128"/>
              </a:rPr>
              <a:t>ダイアモンドを所持している場合、ダイアモンドから表示する。</a:t>
            </a:r>
            <a:endParaRPr kumimoji="1" lang="en-US" altLang="ja-JP" sz="1000">
              <a:latin typeface="メイリオ" panose="020B0604030504040204" pitchFamily="50" charset="-128"/>
              <a:ea typeface="メイリオ" panose="020B0604030504040204" pitchFamily="50" charset="-128"/>
            </a:endParaRPr>
          </a:p>
          <a:p>
            <a:r>
              <a:rPr lang="ja-JP" altLang="en-US" sz="900">
                <a:latin typeface="メイリオ" panose="020B0604030504040204" pitchFamily="50" charset="-128"/>
                <a:ea typeface="メイリオ" panose="020B0604030504040204" pitchFamily="50" charset="-128"/>
              </a:rPr>
              <a:t>ダイアを先頭にジャンルはそのキャラの係数が高い順に並べ、ジャンルに属するアイテムも上昇値が高い順に並べる。</a:t>
            </a:r>
            <a:endParaRPr lang="en-US" altLang="ja-JP" sz="300">
              <a:latin typeface="メイリオ" panose="020B0604030504040204" pitchFamily="50" charset="-128"/>
              <a:ea typeface="メイリオ" panose="020B0604030504040204" pitchFamily="50" charset="-128"/>
            </a:endParaRPr>
          </a:p>
          <a:p>
            <a:r>
              <a:rPr lang="ja-JP" sz="900" i="1">
                <a:solidFill>
                  <a:srgbClr val="FF0000"/>
                </a:solidFill>
                <a:latin typeface="メイリオ" panose="020B0604030504040204" pitchFamily="50" charset="-128"/>
                <a:ea typeface="メイリオ" panose="020B0604030504040204" pitchFamily="50" charset="-128"/>
                <a:cs typeface="+mn-lt"/>
              </a:rPr>
              <a:t>※</a:t>
            </a:r>
            <a:r>
              <a:rPr lang="ja-JP" sz="900" i="1">
                <a:latin typeface="メイリオ" panose="020B0604030504040204" pitchFamily="50" charset="-128"/>
                <a:ea typeface="メイリオ" panose="020B0604030504040204" pitchFamily="50" charset="-128"/>
                <a:cs typeface="+mn-lt"/>
              </a:rPr>
              <a:t>提供割合に高レアアイテムと分かるような表示はさせない</a:t>
            </a:r>
            <a:r>
              <a:rPr lang="ja-JP" altLang="en-US" sz="900" i="1">
                <a:latin typeface="メイリオ" panose="020B0604030504040204" pitchFamily="50" charset="-128"/>
                <a:ea typeface="メイリオ" panose="020B0604030504040204" pitchFamily="50" charset="-128"/>
                <a:cs typeface="+mn-lt"/>
              </a:rPr>
              <a:t>。</a:t>
            </a:r>
            <a:endParaRPr lang="ja-JP" altLang="en-US">
              <a:latin typeface="メイリオ" panose="020B0604030504040204" pitchFamily="50" charset="-128"/>
              <a:ea typeface="メイリオ" panose="020B0604030504040204" pitchFamily="50" charset="-128"/>
              <a:cs typeface="+mn-lt"/>
            </a:endParaRPr>
          </a:p>
          <a:p>
            <a:r>
              <a:rPr lang="ja-JP" altLang="en-US" sz="900" i="1">
                <a:solidFill>
                  <a:srgbClr val="FF0000"/>
                </a:solidFill>
                <a:latin typeface="メイリオ" panose="020B0604030504040204" pitchFamily="50" charset="-128"/>
                <a:ea typeface="メイリオ" panose="020B0604030504040204" pitchFamily="50" charset="-128"/>
                <a:cs typeface="+mn-lt"/>
              </a:rPr>
              <a:t>※</a:t>
            </a:r>
            <a:r>
              <a:rPr lang="ja-JP" altLang="en-US" sz="900" i="1">
                <a:latin typeface="メイリオ" panose="020B0604030504040204" pitchFamily="50" charset="-128"/>
                <a:ea typeface="メイリオ" panose="020B0604030504040204" pitchFamily="50" charset="-128"/>
                <a:cs typeface="+mn-lt"/>
              </a:rPr>
              <a:t>高レアアイテムは提供割合の表示順に影響を与えない。</a:t>
            </a:r>
            <a:endParaRPr lang="ja-JP">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937210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6</a:t>
            </a:fld>
            <a:endParaRPr kumimoji="1" lang="ja-JP" altLang="en-US"/>
          </a:p>
        </p:txBody>
      </p:sp>
      <p:sp>
        <p:nvSpPr>
          <p:cNvPr id="19" name="テキスト ボックス 18">
            <a:extLst>
              <a:ext uri="{FF2B5EF4-FFF2-40B4-BE49-F238E27FC236}">
                <a16:creationId xmlns:a16="http://schemas.microsoft.com/office/drawing/2014/main" id="{145C57A7-5896-43DA-83AE-0EA101931231}"/>
              </a:ext>
            </a:extLst>
          </p:cNvPr>
          <p:cNvSpPr txBox="1"/>
          <p:nvPr/>
        </p:nvSpPr>
        <p:spPr>
          <a:xfrm>
            <a:off x="591843" y="781591"/>
            <a:ext cx="7014302" cy="861774"/>
          </a:xfrm>
          <a:prstGeom prst="rect">
            <a:avLst/>
          </a:prstGeom>
          <a:noFill/>
        </p:spPr>
        <p:txBody>
          <a:bodyPr wrap="square" rtlCol="0">
            <a:spAutoFit/>
          </a:bodyPr>
          <a:lstStyle/>
          <a:p>
            <a:r>
              <a:rPr lang="ja-JP" altLang="en-US" sz="1000">
                <a:latin typeface="メイリオ" panose="020B0604030504040204" pitchFamily="50" charset="-128"/>
              </a:rPr>
              <a:t>キャラがプレゼントを見つけて受け取ると喜ぶモーションをし好感度が上がる。同時に周りにエフェクトがでる。</a:t>
            </a:r>
          </a:p>
          <a:p>
            <a:r>
              <a:rPr lang="ja-JP" altLang="en-US" sz="1000">
                <a:latin typeface="メイリオ" panose="020B0604030504040204" pitchFamily="50" charset="-128"/>
              </a:rPr>
              <a:t>好感度によってエフェクトとキャラに寄る距離が変化する。</a:t>
            </a:r>
            <a:endParaRPr lang="en-US" altLang="ja-JP" sz="1000">
              <a:latin typeface="メイリオ" panose="020B0604030504040204" pitchFamily="50" charset="-128"/>
              <a:ea typeface="メイリオ" panose="020B0604030504040204" pitchFamily="50" charset="-128"/>
            </a:endParaRPr>
          </a:p>
          <a:p>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rPr>
              <a:t>また、エフェクトと同時に一番</a:t>
            </a:r>
            <a:r>
              <a:rPr lang="ja-JP" altLang="en-US" sz="1000">
                <a:latin typeface="メイリオ" panose="020B0604030504040204" pitchFamily="50" charset="-128"/>
                <a:ea typeface="メイリオ" panose="020B0604030504040204" pitchFamily="50" charset="-128"/>
              </a:rPr>
              <a:t>風呂ポイントがどれだけ溜まったかを表示させるメーターとテキストを表示させる。</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エフェクト表示後、画面タップか一定時間経過でおさわり画面に遷移させる。</a:t>
            </a:r>
            <a:endParaRPr lang="en-US" altLang="ja-JP" sz="1000">
              <a:latin typeface="メイリオ" panose="020B0604030504040204" pitchFamily="50" charset="-128"/>
              <a:ea typeface="メイリオ" panose="020B0604030504040204" pitchFamily="50" charset="-128"/>
            </a:endParaRPr>
          </a:p>
        </p:txBody>
      </p:sp>
      <p:sp>
        <p:nvSpPr>
          <p:cNvPr id="25" name="テキスト ボックス 24">
            <a:extLst>
              <a:ext uri="{FF2B5EF4-FFF2-40B4-BE49-F238E27FC236}">
                <a16:creationId xmlns:a16="http://schemas.microsoft.com/office/drawing/2014/main" id="{0A111671-C910-4C55-8CE3-BC1F09B3BA25}"/>
              </a:ext>
            </a:extLst>
          </p:cNvPr>
          <p:cNvSpPr txBox="1"/>
          <p:nvPr/>
        </p:nvSpPr>
        <p:spPr>
          <a:xfrm>
            <a:off x="415419" y="534150"/>
            <a:ext cx="2031325" cy="276999"/>
          </a:xfrm>
          <a:prstGeom prst="rect">
            <a:avLst/>
          </a:prstGeom>
          <a:noFill/>
        </p:spPr>
        <p:txBody>
          <a:bodyPr wrap="none" rtlCol="0">
            <a:spAutoFit/>
          </a:bodyPr>
          <a:lstStyle/>
          <a:p>
            <a:r>
              <a:rPr kumimoji="1" lang="ja-JP" altLang="en-US" sz="1200" b="1"/>
              <a:t>●プレゼント受領時の演出</a:t>
            </a:r>
          </a:p>
        </p:txBody>
      </p:sp>
      <p:grpSp>
        <p:nvGrpSpPr>
          <p:cNvPr id="2" name="グループ化 1">
            <a:extLst>
              <a:ext uri="{FF2B5EF4-FFF2-40B4-BE49-F238E27FC236}">
                <a16:creationId xmlns:a16="http://schemas.microsoft.com/office/drawing/2014/main" id="{40B92A36-99C8-4A7A-8FE8-5740A68AD0D3}"/>
              </a:ext>
            </a:extLst>
          </p:cNvPr>
          <p:cNvGrpSpPr/>
          <p:nvPr/>
        </p:nvGrpSpPr>
        <p:grpSpPr>
          <a:xfrm>
            <a:off x="480763" y="2228906"/>
            <a:ext cx="2143127" cy="3847503"/>
            <a:chOff x="654315" y="1309116"/>
            <a:chExt cx="1274237" cy="2287606"/>
          </a:xfrm>
        </p:grpSpPr>
        <p:pic>
          <p:nvPicPr>
            <p:cNvPr id="3" name="図 2">
              <a:extLst>
                <a:ext uri="{FF2B5EF4-FFF2-40B4-BE49-F238E27FC236}">
                  <a16:creationId xmlns:a16="http://schemas.microsoft.com/office/drawing/2014/main" id="{FBDE3BA1-D46A-4E9E-8CA3-FFD5CB305EF9}"/>
                </a:ext>
              </a:extLst>
            </p:cNvPr>
            <p:cNvPicPr>
              <a:picLocks noChangeAspect="1"/>
            </p:cNvPicPr>
            <p:nvPr/>
          </p:nvPicPr>
          <p:blipFill>
            <a:blip r:embed="rId2"/>
            <a:stretch>
              <a:fillRect/>
            </a:stretch>
          </p:blipFill>
          <p:spPr>
            <a:xfrm>
              <a:off x="654315" y="1309116"/>
              <a:ext cx="1274237" cy="2287606"/>
            </a:xfrm>
            <a:prstGeom prst="rect">
              <a:avLst/>
            </a:prstGeom>
          </p:spPr>
        </p:pic>
        <p:sp>
          <p:nvSpPr>
            <p:cNvPr id="10" name="四角形: 角を丸くする 9">
              <a:extLst>
                <a:ext uri="{FF2B5EF4-FFF2-40B4-BE49-F238E27FC236}">
                  <a16:creationId xmlns:a16="http://schemas.microsoft.com/office/drawing/2014/main" id="{B94CBD40-F9E4-4367-90F5-EAC7293291DE}"/>
                </a:ext>
              </a:extLst>
            </p:cNvPr>
            <p:cNvSpPr/>
            <p:nvPr/>
          </p:nvSpPr>
          <p:spPr>
            <a:xfrm>
              <a:off x="740874" y="1537038"/>
              <a:ext cx="1101117" cy="75409"/>
            </a:xfrm>
            <a:prstGeom prst="roundRect">
              <a:avLst>
                <a:gd name="adj" fmla="val 50000"/>
              </a:avLst>
            </a:prstGeom>
            <a:solidFill>
              <a:schemeClr val="bg1"/>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28" name="四角形: 角を丸くする 27">
              <a:extLst>
                <a:ext uri="{FF2B5EF4-FFF2-40B4-BE49-F238E27FC236}">
                  <a16:creationId xmlns:a16="http://schemas.microsoft.com/office/drawing/2014/main" id="{77F72E5A-0FB3-4CCB-8AB1-479023B52F75}"/>
                </a:ext>
              </a:extLst>
            </p:cNvPr>
            <p:cNvSpPr/>
            <p:nvPr/>
          </p:nvSpPr>
          <p:spPr>
            <a:xfrm>
              <a:off x="740875" y="1537038"/>
              <a:ext cx="321164" cy="75409"/>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11" name="テキスト ボックス 10">
              <a:extLst>
                <a:ext uri="{FF2B5EF4-FFF2-40B4-BE49-F238E27FC236}">
                  <a16:creationId xmlns:a16="http://schemas.microsoft.com/office/drawing/2014/main" id="{765485D9-00DD-4F66-A6E1-A3A900DC0B24}"/>
                </a:ext>
              </a:extLst>
            </p:cNvPr>
            <p:cNvSpPr txBox="1"/>
            <p:nvPr/>
          </p:nvSpPr>
          <p:spPr>
            <a:xfrm>
              <a:off x="1013288" y="1320236"/>
              <a:ext cx="521534" cy="219593"/>
            </a:xfrm>
            <a:prstGeom prst="rect">
              <a:avLst/>
            </a:prstGeom>
            <a:noFill/>
          </p:spPr>
          <p:txBody>
            <a:bodyPr wrap="none" rtlCol="0" anchor="t">
              <a:spAutoFit/>
            </a:bodyPr>
            <a:lstStyle/>
            <a:p>
              <a:pPr algn="ctr"/>
              <a:r>
                <a:rPr kumimoji="1" lang="ja-JP" altLang="en-US" b="1">
                  <a:gradFill flip="none" rotWithShape="1">
                    <a:gsLst>
                      <a:gs pos="0">
                        <a:srgbClr val="FFCCCC"/>
                      </a:gs>
                      <a:gs pos="100000">
                        <a:srgbClr val="FF6699"/>
                      </a:gs>
                    </a:gsLst>
                    <a:lin ang="5400000" scaled="1"/>
                    <a:tileRect/>
                  </a:gradFill>
                  <a:ea typeface="メイリオ"/>
                </a:rPr>
                <a:t>上昇！</a:t>
              </a:r>
              <a:endParaRPr lang="ja-JP"/>
            </a:p>
          </p:txBody>
        </p:sp>
      </p:grpSp>
      <p:sp>
        <p:nvSpPr>
          <p:cNvPr id="30" name="テキスト ボックス 29">
            <a:extLst>
              <a:ext uri="{FF2B5EF4-FFF2-40B4-BE49-F238E27FC236}">
                <a16:creationId xmlns:a16="http://schemas.microsoft.com/office/drawing/2014/main" id="{E19C16A3-4834-4AB1-BCA0-00386A17F020}"/>
              </a:ext>
            </a:extLst>
          </p:cNvPr>
          <p:cNvSpPr txBox="1"/>
          <p:nvPr/>
        </p:nvSpPr>
        <p:spPr>
          <a:xfrm>
            <a:off x="554992" y="1985007"/>
            <a:ext cx="1923312" cy="246221"/>
          </a:xfrm>
          <a:prstGeom prst="rect">
            <a:avLst/>
          </a:prstGeom>
          <a:noFill/>
        </p:spPr>
        <p:txBody>
          <a:bodyPr wrap="square" rtlCol="0">
            <a:spAutoFit/>
          </a:bodyPr>
          <a:lstStyle/>
          <a:p>
            <a:r>
              <a:rPr lang="ja-JP" altLang="en-US" sz="1000">
                <a:latin typeface="メイリオ" panose="020B0604030504040204" pitchFamily="50" charset="-128"/>
                <a:ea typeface="メイリオ" panose="020B0604030504040204" pitchFamily="50" charset="-128"/>
              </a:rPr>
              <a:t>一番風呂ポイント</a:t>
            </a:r>
            <a:r>
              <a:rPr lang="en-US" altLang="ja-JP" sz="1000">
                <a:latin typeface="メイリオ" panose="020B0604030504040204" pitchFamily="50" charset="-128"/>
                <a:ea typeface="メイリオ" panose="020B0604030504040204" pitchFamily="50" charset="-128"/>
              </a:rPr>
              <a:t>0</a:t>
            </a:r>
            <a:r>
              <a:rPr lang="ja-JP" altLang="en-US" sz="1000">
                <a:latin typeface="メイリオ" panose="020B0604030504040204" pitchFamily="50" charset="-128"/>
                <a:ea typeface="メイリオ" panose="020B0604030504040204" pitchFamily="50" charset="-128"/>
              </a:rPr>
              <a:t>～</a:t>
            </a:r>
            <a:r>
              <a:rPr lang="en-US" altLang="ja-JP" sz="1000">
                <a:latin typeface="メイリオ" panose="020B0604030504040204" pitchFamily="50" charset="-128"/>
                <a:ea typeface="メイリオ" panose="020B0604030504040204" pitchFamily="50" charset="-128"/>
              </a:rPr>
              <a:t>149</a:t>
            </a:r>
            <a:r>
              <a:rPr lang="ja-JP" altLang="en-US" sz="1000">
                <a:latin typeface="メイリオ" panose="020B0604030504040204" pitchFamily="50" charset="-128"/>
                <a:ea typeface="メイリオ" panose="020B0604030504040204" pitchFamily="50" charset="-128"/>
              </a:rPr>
              <a:t>の時</a:t>
            </a:r>
            <a:endParaRPr lang="en-US" altLang="ja-JP" sz="1000">
              <a:latin typeface="メイリオ" panose="020B0604030504040204" pitchFamily="50" charset="-128"/>
              <a:ea typeface="メイリオ" panose="020B0604030504040204" pitchFamily="50" charset="-128"/>
            </a:endParaRPr>
          </a:p>
        </p:txBody>
      </p:sp>
      <p:sp>
        <p:nvSpPr>
          <p:cNvPr id="35" name="テキスト ボックス 34">
            <a:extLst>
              <a:ext uri="{FF2B5EF4-FFF2-40B4-BE49-F238E27FC236}">
                <a16:creationId xmlns:a16="http://schemas.microsoft.com/office/drawing/2014/main" id="{554A926B-AD3E-4BBD-AC60-87F6984B4744}"/>
              </a:ext>
            </a:extLst>
          </p:cNvPr>
          <p:cNvSpPr txBox="1"/>
          <p:nvPr/>
        </p:nvSpPr>
        <p:spPr>
          <a:xfrm>
            <a:off x="3156542" y="2006132"/>
            <a:ext cx="1923312" cy="246221"/>
          </a:xfrm>
          <a:prstGeom prst="rect">
            <a:avLst/>
          </a:prstGeom>
          <a:noFill/>
        </p:spPr>
        <p:txBody>
          <a:bodyPr wrap="square" rtlCol="0">
            <a:spAutoFit/>
          </a:bodyPr>
          <a:lstStyle/>
          <a:p>
            <a:r>
              <a:rPr lang="ja-JP" altLang="en-US" sz="1000">
                <a:latin typeface="メイリオ" panose="020B0604030504040204" pitchFamily="50" charset="-128"/>
                <a:ea typeface="メイリオ" panose="020B0604030504040204" pitchFamily="50" charset="-128"/>
              </a:rPr>
              <a:t>一番風呂ポイント</a:t>
            </a:r>
            <a:r>
              <a:rPr lang="en-US" altLang="ja-JP" sz="1000">
                <a:latin typeface="メイリオ" panose="020B0604030504040204" pitchFamily="50" charset="-128"/>
                <a:ea typeface="メイリオ" panose="020B0604030504040204" pitchFamily="50" charset="-128"/>
              </a:rPr>
              <a:t>150</a:t>
            </a:r>
            <a:r>
              <a:rPr lang="ja-JP" altLang="en-US" sz="1000">
                <a:latin typeface="メイリオ" panose="020B0604030504040204" pitchFamily="50" charset="-128"/>
                <a:ea typeface="メイリオ" panose="020B0604030504040204" pitchFamily="50" charset="-128"/>
              </a:rPr>
              <a:t>の時</a:t>
            </a:r>
            <a:endParaRPr lang="en-US" altLang="ja-JP" sz="1000">
              <a:latin typeface="メイリオ" panose="020B0604030504040204" pitchFamily="50" charset="-128"/>
              <a:ea typeface="メイリオ" panose="020B0604030504040204" pitchFamily="50" charset="-128"/>
            </a:endParaRPr>
          </a:p>
        </p:txBody>
      </p:sp>
      <p:grpSp>
        <p:nvGrpSpPr>
          <p:cNvPr id="4" name="グループ化 3">
            <a:extLst>
              <a:ext uri="{FF2B5EF4-FFF2-40B4-BE49-F238E27FC236}">
                <a16:creationId xmlns:a16="http://schemas.microsoft.com/office/drawing/2014/main" id="{FA8009C5-047A-4AC9-8712-A45287E1CE6F}"/>
              </a:ext>
            </a:extLst>
          </p:cNvPr>
          <p:cNvGrpSpPr/>
          <p:nvPr/>
        </p:nvGrpSpPr>
        <p:grpSpPr>
          <a:xfrm>
            <a:off x="3020340" y="2228906"/>
            <a:ext cx="2274642" cy="3847503"/>
            <a:chOff x="3020340" y="2228906"/>
            <a:chExt cx="2274642" cy="3847503"/>
          </a:xfrm>
        </p:grpSpPr>
        <p:grpSp>
          <p:nvGrpSpPr>
            <p:cNvPr id="5" name="グループ化 4">
              <a:extLst>
                <a:ext uri="{FF2B5EF4-FFF2-40B4-BE49-F238E27FC236}">
                  <a16:creationId xmlns:a16="http://schemas.microsoft.com/office/drawing/2014/main" id="{2C478752-8B72-4A38-B610-3400B6F5EDC2}"/>
                </a:ext>
              </a:extLst>
            </p:cNvPr>
            <p:cNvGrpSpPr/>
            <p:nvPr/>
          </p:nvGrpSpPr>
          <p:grpSpPr>
            <a:xfrm>
              <a:off x="3086098" y="2228906"/>
              <a:ext cx="2143127" cy="3847503"/>
              <a:chOff x="2909835" y="1311705"/>
              <a:chExt cx="1274237" cy="2287606"/>
            </a:xfrm>
          </p:grpSpPr>
          <p:pic>
            <p:nvPicPr>
              <p:cNvPr id="31" name="図 30">
                <a:extLst>
                  <a:ext uri="{FF2B5EF4-FFF2-40B4-BE49-F238E27FC236}">
                    <a16:creationId xmlns:a16="http://schemas.microsoft.com/office/drawing/2014/main" id="{B27E0E3B-7384-416A-ACFE-9B1DC6F109DF}"/>
                  </a:ext>
                </a:extLst>
              </p:cNvPr>
              <p:cNvPicPr>
                <a:picLocks noChangeAspect="1"/>
              </p:cNvPicPr>
              <p:nvPr/>
            </p:nvPicPr>
            <p:blipFill>
              <a:blip r:embed="rId2"/>
              <a:stretch>
                <a:fillRect/>
              </a:stretch>
            </p:blipFill>
            <p:spPr>
              <a:xfrm>
                <a:off x="2909835" y="1311705"/>
                <a:ext cx="1274237" cy="2287606"/>
              </a:xfrm>
              <a:prstGeom prst="rect">
                <a:avLst/>
              </a:prstGeom>
            </p:spPr>
          </p:pic>
          <p:sp>
            <p:nvSpPr>
              <p:cNvPr id="33" name="四角形: 角を丸くする 32">
                <a:extLst>
                  <a:ext uri="{FF2B5EF4-FFF2-40B4-BE49-F238E27FC236}">
                    <a16:creationId xmlns:a16="http://schemas.microsoft.com/office/drawing/2014/main" id="{6C9BD8AE-28FA-409F-9FD0-ABAF8396E842}"/>
                  </a:ext>
                </a:extLst>
              </p:cNvPr>
              <p:cNvSpPr/>
              <p:nvPr/>
            </p:nvSpPr>
            <p:spPr>
              <a:xfrm>
                <a:off x="2982680" y="1539627"/>
                <a:ext cx="1101116" cy="87078"/>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34" name="テキスト ボックス 33">
                <a:extLst>
                  <a:ext uri="{FF2B5EF4-FFF2-40B4-BE49-F238E27FC236}">
                    <a16:creationId xmlns:a16="http://schemas.microsoft.com/office/drawing/2014/main" id="{C1417393-0780-4813-8373-FDDEA6A6CC3B}"/>
                  </a:ext>
                </a:extLst>
              </p:cNvPr>
              <p:cNvSpPr txBox="1"/>
              <p:nvPr/>
            </p:nvSpPr>
            <p:spPr>
              <a:xfrm>
                <a:off x="3272470" y="1348304"/>
                <a:ext cx="521534" cy="219593"/>
              </a:xfrm>
              <a:prstGeom prst="rect">
                <a:avLst/>
              </a:prstGeom>
              <a:noFill/>
            </p:spPr>
            <p:txBody>
              <a:bodyPr wrap="none" rtlCol="0" anchor="t">
                <a:spAutoFit/>
              </a:bodyPr>
              <a:lstStyle/>
              <a:p>
                <a:pPr algn="ctr"/>
                <a:r>
                  <a:rPr kumimoji="1" lang="ja-JP" altLang="en-US" b="1" dirty="0">
                    <a:gradFill flip="none" rotWithShape="1">
                      <a:gsLst>
                        <a:gs pos="0">
                          <a:srgbClr val="FFCCCC"/>
                        </a:gs>
                        <a:gs pos="100000">
                          <a:srgbClr val="FF6699"/>
                        </a:gs>
                      </a:gsLst>
                      <a:lin ang="5400000" scaled="1"/>
                      <a:tileRect/>
                    </a:gradFill>
                    <a:ea typeface="メイリオ"/>
                  </a:rPr>
                  <a:t>最大！</a:t>
                </a:r>
                <a:endParaRPr lang="ja-JP" dirty="0"/>
              </a:p>
            </p:txBody>
          </p:sp>
        </p:grpSp>
        <p:sp>
          <p:nvSpPr>
            <p:cNvPr id="18" name="テキスト ボックス 17">
              <a:extLst>
                <a:ext uri="{FF2B5EF4-FFF2-40B4-BE49-F238E27FC236}">
                  <a16:creationId xmlns:a16="http://schemas.microsoft.com/office/drawing/2014/main" id="{9527E8F3-E506-4E58-8C66-D519EC9C7C81}"/>
                </a:ext>
              </a:extLst>
            </p:cNvPr>
            <p:cNvSpPr txBox="1"/>
            <p:nvPr/>
          </p:nvSpPr>
          <p:spPr>
            <a:xfrm>
              <a:off x="3020340" y="4152657"/>
              <a:ext cx="2274642" cy="338554"/>
            </a:xfrm>
            <a:prstGeom prst="rect">
              <a:avLst/>
            </a:prstGeom>
            <a:noFill/>
          </p:spPr>
          <p:txBody>
            <a:bodyPr wrap="square" rtlCol="0">
              <a:spAutoFit/>
            </a:bodyPr>
            <a:lstStyle/>
            <a:p>
              <a:r>
                <a:rPr kumimoji="1" lang="ja-JP" altLang="en-US" sz="1600" b="1">
                  <a:gradFill>
                    <a:gsLst>
                      <a:gs pos="0">
                        <a:schemeClr val="bg1"/>
                      </a:gs>
                      <a:gs pos="92000">
                        <a:srgbClr val="FF6699"/>
                      </a:gs>
                    </a:gsLst>
                    <a:lin ang="5400000" scaled="1"/>
                  </a:gradFill>
                  <a:effectLst>
                    <a:outerShdw blurRad="50800" dist="38100" dir="2700000" sx="101000" sy="101000" algn="tl" rotWithShape="0">
                      <a:prstClr val="black"/>
                    </a:outerShdw>
                  </a:effectLst>
                  <a:latin typeface="+mn-ea"/>
                </a:rPr>
                <a:t>プレゼントボーナス！</a:t>
              </a:r>
            </a:p>
          </p:txBody>
        </p:sp>
      </p:grpSp>
    </p:spTree>
    <p:extLst>
      <p:ext uri="{BB962C8B-B14F-4D97-AF65-F5344CB8AC3E}">
        <p14:creationId xmlns:p14="http://schemas.microsoft.com/office/powerpoint/2010/main" val="2041579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7</a:t>
            </a:fld>
            <a:endParaRPr kumimoji="1" lang="ja-JP" altLang="en-US"/>
          </a:p>
        </p:txBody>
      </p:sp>
      <p:sp>
        <p:nvSpPr>
          <p:cNvPr id="26" name="テキスト ボックス 25">
            <a:extLst>
              <a:ext uri="{FF2B5EF4-FFF2-40B4-BE49-F238E27FC236}">
                <a16:creationId xmlns:a16="http://schemas.microsoft.com/office/drawing/2014/main" id="{8160DF41-0882-4BCD-8D8B-1628723B11EA}"/>
              </a:ext>
            </a:extLst>
          </p:cNvPr>
          <p:cNvSpPr txBox="1"/>
          <p:nvPr/>
        </p:nvSpPr>
        <p:spPr>
          <a:xfrm>
            <a:off x="591843" y="813598"/>
            <a:ext cx="6380455" cy="400110"/>
          </a:xfrm>
          <a:prstGeom prst="rect">
            <a:avLst/>
          </a:prstGeom>
          <a:noFill/>
        </p:spPr>
        <p:txBody>
          <a:bodyPr wrap="square" rtlCol="0">
            <a:spAutoFit/>
          </a:bodyPr>
          <a:lstStyle/>
          <a:p>
            <a:r>
              <a:rPr lang="ja-JP" altLang="en-US" sz="1000">
                <a:latin typeface="メイリオ" panose="020B0604030504040204" pitchFamily="50" charset="-128"/>
                <a:ea typeface="メイリオ" panose="020B0604030504040204" pitchFamily="50" charset="-128"/>
              </a:rPr>
              <a:t>制限時間は</a:t>
            </a:r>
            <a:r>
              <a:rPr lang="en-US" altLang="ja-JP" sz="1000" b="1">
                <a:latin typeface="メイリオ" panose="020B0604030504040204" pitchFamily="50" charset="-128"/>
                <a:ea typeface="メイリオ" panose="020B0604030504040204" pitchFamily="50" charset="-128"/>
              </a:rPr>
              <a:t>10</a:t>
            </a:r>
            <a:r>
              <a:rPr lang="ja-JP" altLang="en-US" sz="1000" b="1">
                <a:latin typeface="メイリオ" panose="020B0604030504040204" pitchFamily="50" charset="-128"/>
                <a:ea typeface="メイリオ" panose="020B0604030504040204" pitchFamily="50" charset="-128"/>
              </a:rPr>
              <a:t>秒</a:t>
            </a:r>
            <a:r>
              <a:rPr lang="ja-JP" altLang="en-US" sz="1000">
                <a:latin typeface="メイリオ" panose="020B0604030504040204" pitchFamily="50" charset="-128"/>
                <a:ea typeface="メイリオ" panose="020B0604030504040204" pitchFamily="50" charset="-128"/>
              </a:rPr>
              <a:t>とする。</a:t>
            </a:r>
            <a:r>
              <a:rPr lang="en-US" altLang="ja-JP" sz="1000">
                <a:latin typeface="メイリオ" panose="020B0604030504040204" pitchFamily="50" charset="-128"/>
                <a:ea typeface="メイリオ" panose="020B0604030504040204" pitchFamily="50" charset="-128"/>
              </a:rPr>
              <a:t>※</a:t>
            </a:r>
            <a:r>
              <a:rPr lang="ja-JP" altLang="en-US" sz="1000">
                <a:latin typeface="メイリオ" panose="020B0604030504040204" pitchFamily="50" charset="-128"/>
                <a:ea typeface="メイリオ" panose="020B0604030504040204" pitchFamily="50" charset="-128"/>
              </a:rPr>
              <a:t>要調整</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キャラをタップ</a:t>
            </a:r>
            <a:r>
              <a:rPr lang="ja-JP" altLang="en-US" sz="1000" strike="sngStrike">
                <a:solidFill>
                  <a:srgbClr val="FF0000"/>
                </a:solidFill>
                <a:latin typeface="メイリオ" panose="020B0604030504040204" pitchFamily="50" charset="-128"/>
                <a:ea typeface="メイリオ" panose="020B0604030504040204" pitchFamily="50" charset="-128"/>
              </a:rPr>
              <a:t>やスワイプ</a:t>
            </a:r>
            <a:r>
              <a:rPr lang="ja-JP" altLang="en-US" sz="1000">
                <a:latin typeface="メイリオ" panose="020B0604030504040204" pitchFamily="50" charset="-128"/>
                <a:ea typeface="メイリオ" panose="020B0604030504040204" pitchFamily="50" charset="-128"/>
              </a:rPr>
              <a:t>することでリアクションをとる。</a:t>
            </a:r>
            <a:endParaRPr lang="en-US" altLang="ja-JP" sz="1000">
              <a:latin typeface="メイリオ" panose="020B0604030504040204" pitchFamily="50" charset="-128"/>
              <a:ea typeface="メイリオ" panose="020B0604030504040204" pitchFamily="50" charset="-128"/>
            </a:endParaRPr>
          </a:p>
        </p:txBody>
      </p:sp>
      <p:sp>
        <p:nvSpPr>
          <p:cNvPr id="27" name="テキスト ボックス 26">
            <a:extLst>
              <a:ext uri="{FF2B5EF4-FFF2-40B4-BE49-F238E27FC236}">
                <a16:creationId xmlns:a16="http://schemas.microsoft.com/office/drawing/2014/main" id="{905AECED-028E-47A7-9B8D-EE29953A4DD6}"/>
              </a:ext>
            </a:extLst>
          </p:cNvPr>
          <p:cNvSpPr txBox="1"/>
          <p:nvPr/>
        </p:nvSpPr>
        <p:spPr>
          <a:xfrm>
            <a:off x="415419" y="531458"/>
            <a:ext cx="2031325" cy="276999"/>
          </a:xfrm>
          <a:prstGeom prst="rect">
            <a:avLst/>
          </a:prstGeom>
          <a:noFill/>
        </p:spPr>
        <p:txBody>
          <a:bodyPr wrap="none" rtlCol="0">
            <a:spAutoFit/>
          </a:bodyPr>
          <a:lstStyle/>
          <a:p>
            <a:r>
              <a:rPr kumimoji="1" lang="ja-JP" altLang="en-US" sz="1200" b="1"/>
              <a:t>●おさわりモードについて</a:t>
            </a:r>
          </a:p>
        </p:txBody>
      </p:sp>
      <p:sp>
        <p:nvSpPr>
          <p:cNvPr id="31" name="テキスト ボックス 30">
            <a:extLst>
              <a:ext uri="{FF2B5EF4-FFF2-40B4-BE49-F238E27FC236}">
                <a16:creationId xmlns:a16="http://schemas.microsoft.com/office/drawing/2014/main" id="{CFFA357B-8518-4C50-8049-16A572377DB1}"/>
              </a:ext>
            </a:extLst>
          </p:cNvPr>
          <p:cNvSpPr txBox="1"/>
          <p:nvPr/>
        </p:nvSpPr>
        <p:spPr>
          <a:xfrm>
            <a:off x="662356" y="1398417"/>
            <a:ext cx="2277903" cy="261610"/>
          </a:xfrm>
          <a:prstGeom prst="rect">
            <a:avLst/>
          </a:prstGeom>
          <a:noFill/>
        </p:spPr>
        <p:txBody>
          <a:bodyPr wrap="square" rtlCol="0">
            <a:spAutoFit/>
          </a:bodyPr>
          <a:lstStyle/>
          <a:p>
            <a:r>
              <a:rPr kumimoji="1" lang="ja-JP" altLang="en-US" sz="1100" b="1"/>
              <a:t>・カメラ操作について</a:t>
            </a:r>
            <a:endParaRPr kumimoji="1" lang="en-US" altLang="ja-JP" sz="1100" b="1"/>
          </a:p>
        </p:txBody>
      </p:sp>
      <p:sp>
        <p:nvSpPr>
          <p:cNvPr id="32" name="テキスト ボックス 31">
            <a:extLst>
              <a:ext uri="{FF2B5EF4-FFF2-40B4-BE49-F238E27FC236}">
                <a16:creationId xmlns:a16="http://schemas.microsoft.com/office/drawing/2014/main" id="{ECAC1251-4975-4BCE-9BCE-59090B10F9AB}"/>
              </a:ext>
            </a:extLst>
          </p:cNvPr>
          <p:cNvSpPr txBox="1"/>
          <p:nvPr/>
        </p:nvSpPr>
        <p:spPr>
          <a:xfrm>
            <a:off x="797216" y="1662203"/>
            <a:ext cx="6380455" cy="400110"/>
          </a:xfrm>
          <a:prstGeom prst="rect">
            <a:avLst/>
          </a:prstGeom>
          <a:noFill/>
        </p:spPr>
        <p:txBody>
          <a:bodyPr wrap="square" rtlCol="0">
            <a:spAutoFit/>
          </a:bodyPr>
          <a:lstStyle/>
          <a:p>
            <a:r>
              <a:rPr kumimoji="1" lang="ja-JP" altLang="en-US" sz="1000"/>
              <a:t>左右スワイプでキャラを囲むように移動、上下スワイプでカメラの角度を上下させる。</a:t>
            </a:r>
            <a:r>
              <a:rPr kumimoji="1" lang="en-US" altLang="ja-JP" sz="1000"/>
              <a:t>※</a:t>
            </a:r>
            <a:r>
              <a:rPr kumimoji="1" lang="ja-JP" altLang="en-US" sz="1000"/>
              <a:t>最大</a:t>
            </a:r>
            <a:r>
              <a:rPr kumimoji="1" lang="en-US" altLang="ja-JP" sz="1000"/>
              <a:t>20</a:t>
            </a:r>
            <a:r>
              <a:rPr kumimoji="1" lang="ja-JP" altLang="en-US" sz="1000"/>
              <a:t>度くらい？</a:t>
            </a:r>
            <a:endParaRPr kumimoji="1" lang="en-US" altLang="ja-JP" sz="1000"/>
          </a:p>
          <a:p>
            <a:r>
              <a:rPr kumimoji="1" lang="ja-JP" altLang="en-US" sz="1000"/>
              <a:t>ピンチイン</a:t>
            </a:r>
            <a:r>
              <a:rPr kumimoji="1" lang="en-US" altLang="ja-JP" sz="1000"/>
              <a:t>/</a:t>
            </a:r>
            <a:r>
              <a:rPr kumimoji="1" lang="ja-JP" altLang="en-US" sz="1000"/>
              <a:t>アウトでキャラを拡大</a:t>
            </a:r>
            <a:r>
              <a:rPr kumimoji="1" lang="en-US" altLang="ja-JP" sz="1000"/>
              <a:t>/</a:t>
            </a:r>
            <a:r>
              <a:rPr kumimoji="1" lang="ja-JP" altLang="en-US" sz="1000"/>
              <a:t>縮小をする。</a:t>
            </a:r>
            <a:endParaRPr kumimoji="1" lang="en-US" altLang="ja-JP" sz="1000"/>
          </a:p>
        </p:txBody>
      </p:sp>
      <p:sp>
        <p:nvSpPr>
          <p:cNvPr id="33" name="テキスト ボックス 32">
            <a:extLst>
              <a:ext uri="{FF2B5EF4-FFF2-40B4-BE49-F238E27FC236}">
                <a16:creationId xmlns:a16="http://schemas.microsoft.com/office/drawing/2014/main" id="{216DC45E-EC9B-4210-81C6-76303C81AB8E}"/>
              </a:ext>
            </a:extLst>
          </p:cNvPr>
          <p:cNvSpPr txBox="1"/>
          <p:nvPr/>
        </p:nvSpPr>
        <p:spPr>
          <a:xfrm>
            <a:off x="591843" y="2299346"/>
            <a:ext cx="4085255" cy="261610"/>
          </a:xfrm>
          <a:prstGeom prst="rect">
            <a:avLst/>
          </a:prstGeom>
          <a:noFill/>
        </p:spPr>
        <p:txBody>
          <a:bodyPr wrap="square" rtlCol="0" anchor="t">
            <a:spAutoFit/>
          </a:bodyPr>
          <a:lstStyle/>
          <a:p>
            <a:r>
              <a:rPr kumimoji="1" lang="ja-JP" altLang="en-US" sz="1100" b="1">
                <a:ea typeface="メイリオ"/>
              </a:rPr>
              <a:t>・キャラのリアクションについて</a:t>
            </a:r>
            <a:r>
              <a:rPr kumimoji="1" lang="ja-JP" altLang="en-US" sz="1100" b="1">
                <a:solidFill>
                  <a:srgbClr val="FF0000"/>
                </a:solidFill>
                <a:ea typeface="メイリオ"/>
              </a:rPr>
              <a:t>（20200127追記）</a:t>
            </a:r>
            <a:endParaRPr kumimoji="1" lang="en-US" altLang="ja-JP" sz="1100" b="1">
              <a:solidFill>
                <a:srgbClr val="FF0000"/>
              </a:solidFill>
            </a:endParaRPr>
          </a:p>
        </p:txBody>
      </p:sp>
      <p:sp>
        <p:nvSpPr>
          <p:cNvPr id="34" name="テキスト ボックス 33">
            <a:extLst>
              <a:ext uri="{FF2B5EF4-FFF2-40B4-BE49-F238E27FC236}">
                <a16:creationId xmlns:a16="http://schemas.microsoft.com/office/drawing/2014/main" id="{A69C089A-4E7A-4445-8D79-459DFF23E271}"/>
              </a:ext>
            </a:extLst>
          </p:cNvPr>
          <p:cNvSpPr txBox="1"/>
          <p:nvPr/>
        </p:nvSpPr>
        <p:spPr>
          <a:xfrm>
            <a:off x="726703" y="2563132"/>
            <a:ext cx="6380455" cy="553998"/>
          </a:xfrm>
          <a:prstGeom prst="rect">
            <a:avLst/>
          </a:prstGeom>
          <a:noFill/>
        </p:spPr>
        <p:txBody>
          <a:bodyPr wrap="square" rtlCol="0" anchor="t">
            <a:spAutoFit/>
          </a:bodyPr>
          <a:lstStyle/>
          <a:p>
            <a:r>
              <a:rPr kumimoji="1" lang="ja-JP" altLang="en-US" sz="1000">
                <a:ea typeface="メイリオ"/>
              </a:rPr>
              <a:t>タップした箇所に応じて以下のリアクションを交互に行う。</a:t>
            </a:r>
            <a:endParaRPr kumimoji="1" lang="en-US" altLang="ja-JP" sz="1000">
              <a:ea typeface="メイリオ"/>
            </a:endParaRPr>
          </a:p>
          <a:p>
            <a:r>
              <a:rPr kumimoji="1" lang="ja-JP" altLang="en-US" sz="1000">
                <a:ea typeface="メイリオ"/>
              </a:rPr>
              <a:t>　</a:t>
            </a:r>
            <a:r>
              <a:rPr kumimoji="1" lang="ja-JP" altLang="en-US" sz="1000" dirty="0">
                <a:ea typeface="メイリオ"/>
              </a:rPr>
              <a:t>頭部分をタップ→びっくり、</a:t>
            </a:r>
            <a:r>
              <a:rPr kumimoji="1" lang="ja-JP" altLang="en-US" sz="1000">
                <a:ea typeface="メイリオ"/>
              </a:rPr>
              <a:t>よろめいて前かがみになる</a:t>
            </a:r>
            <a:endParaRPr lang="ja-JP" sz="1000" dirty="0">
              <a:ea typeface="メイリオ"/>
            </a:endParaRPr>
          </a:p>
          <a:p>
            <a:r>
              <a:rPr kumimoji="1" lang="ja-JP" altLang="en-US" sz="1000">
                <a:ea typeface="メイリオ"/>
              </a:rPr>
              <a:t>　</a:t>
            </a:r>
            <a:r>
              <a:rPr kumimoji="1" lang="ja-JP" sz="1000" dirty="0">
                <a:ea typeface="メイリオ"/>
              </a:rPr>
              <a:t>身体部分をタップ→</a:t>
            </a:r>
            <a:r>
              <a:rPr kumimoji="1" lang="ja-JP" altLang="en-US" sz="1000" dirty="0">
                <a:ea typeface="メイリオ"/>
              </a:rPr>
              <a:t>きょろきょろ、くすぐったくて笑う</a:t>
            </a:r>
            <a:endParaRPr lang="en-US" altLang="ja-JP" sz="1000" dirty="0">
              <a:ea typeface="メイリオ"/>
            </a:endParaRPr>
          </a:p>
        </p:txBody>
      </p:sp>
      <p:sp>
        <p:nvSpPr>
          <p:cNvPr id="11" name="テキスト ボックス 10">
            <a:extLst>
              <a:ext uri="{FF2B5EF4-FFF2-40B4-BE49-F238E27FC236}">
                <a16:creationId xmlns:a16="http://schemas.microsoft.com/office/drawing/2014/main" id="{66879C77-F28E-44AB-B52B-77C9B54DA67C}"/>
              </a:ext>
            </a:extLst>
          </p:cNvPr>
          <p:cNvSpPr txBox="1"/>
          <p:nvPr/>
        </p:nvSpPr>
        <p:spPr>
          <a:xfrm>
            <a:off x="591842" y="3219960"/>
            <a:ext cx="2661897" cy="261610"/>
          </a:xfrm>
          <a:prstGeom prst="rect">
            <a:avLst/>
          </a:prstGeom>
          <a:noFill/>
        </p:spPr>
        <p:txBody>
          <a:bodyPr wrap="square" rtlCol="0">
            <a:spAutoFit/>
          </a:bodyPr>
          <a:lstStyle/>
          <a:p>
            <a:r>
              <a:rPr kumimoji="1" lang="ja-JP" altLang="en-US" sz="1100" b="1"/>
              <a:t>・入力とモーションの再生</a:t>
            </a:r>
            <a:endParaRPr kumimoji="1" lang="en-US" altLang="ja-JP" sz="1100" b="1"/>
          </a:p>
        </p:txBody>
      </p:sp>
      <p:sp>
        <p:nvSpPr>
          <p:cNvPr id="12" name="テキスト ボックス 11">
            <a:extLst>
              <a:ext uri="{FF2B5EF4-FFF2-40B4-BE49-F238E27FC236}">
                <a16:creationId xmlns:a16="http://schemas.microsoft.com/office/drawing/2014/main" id="{D2FCD20A-4CB9-4E21-978F-75886362BB53}"/>
              </a:ext>
            </a:extLst>
          </p:cNvPr>
          <p:cNvSpPr txBox="1"/>
          <p:nvPr/>
        </p:nvSpPr>
        <p:spPr>
          <a:xfrm>
            <a:off x="797215" y="3453436"/>
            <a:ext cx="6380455" cy="553998"/>
          </a:xfrm>
          <a:prstGeom prst="rect">
            <a:avLst/>
          </a:prstGeom>
          <a:noFill/>
        </p:spPr>
        <p:txBody>
          <a:bodyPr wrap="square" rtlCol="0">
            <a:spAutoFit/>
          </a:bodyPr>
          <a:lstStyle/>
          <a:p>
            <a:r>
              <a:rPr kumimoji="1" lang="ja-JP" altLang="en-US" sz="1000"/>
              <a:t>入力自体は常に受け付けていて、新たな入力があると前のモーションをキャンセルし</a:t>
            </a:r>
            <a:endParaRPr kumimoji="1" lang="en-US" altLang="ja-JP" sz="1000"/>
          </a:p>
          <a:p>
            <a:r>
              <a:rPr kumimoji="1" lang="ja-JP" altLang="en-US" sz="1000"/>
              <a:t>新たなモーションを発生させる。</a:t>
            </a:r>
            <a:endParaRPr kumimoji="1" lang="en-US" altLang="ja-JP" sz="1000"/>
          </a:p>
          <a:p>
            <a:r>
              <a:rPr kumimoji="1" lang="ja-JP" altLang="en-US" sz="1000"/>
              <a:t>（ラップのような挙動になるのは許容する）</a:t>
            </a:r>
            <a:endParaRPr kumimoji="1" lang="en-US" altLang="ja-JP" sz="1000"/>
          </a:p>
        </p:txBody>
      </p:sp>
    </p:spTree>
    <p:extLst>
      <p:ext uri="{BB962C8B-B14F-4D97-AF65-F5344CB8AC3E}">
        <p14:creationId xmlns:p14="http://schemas.microsoft.com/office/powerpoint/2010/main" val="3041445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0ABA5C5B-5C77-4FAF-9B5E-BD8A5F632345}"/>
              </a:ext>
            </a:extLst>
          </p:cNvPr>
          <p:cNvGrpSpPr/>
          <p:nvPr/>
        </p:nvGrpSpPr>
        <p:grpSpPr>
          <a:xfrm>
            <a:off x="4928567" y="1683827"/>
            <a:ext cx="1638856" cy="2938973"/>
            <a:chOff x="3384859" y="1683827"/>
            <a:chExt cx="1946317" cy="3490345"/>
          </a:xfrm>
        </p:grpSpPr>
        <p:pic>
          <p:nvPicPr>
            <p:cNvPr id="41" name="図 40">
              <a:extLst>
                <a:ext uri="{FF2B5EF4-FFF2-40B4-BE49-F238E27FC236}">
                  <a16:creationId xmlns:a16="http://schemas.microsoft.com/office/drawing/2014/main" id="{5FF7C7EE-D4FF-4993-81DC-49E3E4EB58F2}"/>
                </a:ext>
              </a:extLst>
            </p:cNvPr>
            <p:cNvPicPr>
              <a:picLocks noChangeAspect="1"/>
            </p:cNvPicPr>
            <p:nvPr/>
          </p:nvPicPr>
          <p:blipFill>
            <a:blip r:embed="rId2"/>
            <a:stretch>
              <a:fillRect/>
            </a:stretch>
          </p:blipFill>
          <p:spPr>
            <a:xfrm>
              <a:off x="3384859" y="1683827"/>
              <a:ext cx="1946317" cy="3490345"/>
            </a:xfrm>
            <a:prstGeom prst="rect">
              <a:avLst/>
            </a:prstGeom>
          </p:spPr>
        </p:pic>
        <p:pic>
          <p:nvPicPr>
            <p:cNvPr id="42" name="Picture 2" descr="「抽選箱 イラスト」の画像検索結果">
              <a:extLst>
                <a:ext uri="{FF2B5EF4-FFF2-40B4-BE49-F238E27FC236}">
                  <a16:creationId xmlns:a16="http://schemas.microsoft.com/office/drawing/2014/main" id="{1577A4BF-42CB-4C4D-B767-47458E6CB136}"/>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75879" y1="35354" x2="57255" y2="40404"/>
                          <a14:foregroundMark x1="41961" y1="32323" x2="47451" y2="45960"/>
                          <a14:foregroundMark x1="55294" y1="28788" x2="55294" y2="44949"/>
                          <a14:foregroundMark x1="60392" y1="29798" x2="60784" y2="44444"/>
                          <a14:foregroundMark x1="59216" y1="34848" x2="59216" y2="41919"/>
                          <a14:foregroundMark x1="63529" y1="32828" x2="63529" y2="33838"/>
                          <a14:foregroundMark x1="65490" y1="25758" x2="65490" y2="27273"/>
                          <a14:foregroundMark x1="62353" y1="21717" x2="47451" y2="21717"/>
                          <a14:foregroundMark x1="51373" y1="22222" x2="44706" y2="22222"/>
                          <a14:foregroundMark x1="43529" y1="22222" x2="39216" y2="35859"/>
                          <a14:foregroundMark x1="38039" y1="27778" x2="38039" y2="42424"/>
                          <a14:foregroundMark x1="36471" y1="45960" x2="36078" y2="63131"/>
                          <a14:foregroundMark x1="36471" y1="56566" x2="40784" y2="71717"/>
                          <a14:foregroundMark x1="47451" y1="63636" x2="47451" y2="81818"/>
                          <a14:foregroundMark x1="57255" y1="59091" x2="58039" y2="74242"/>
                          <a14:foregroundMark x1="61569" y1="63636" x2="62353" y2="77778"/>
                          <a14:foregroundMark x1="68235" y1="50505" x2="64314" y2="70202"/>
                          <a14:foregroundMark x1="71373" y1="53535" x2="71765" y2="69697"/>
                          <a14:foregroundMark x1="70980" y1="65657" x2="63922" y2="86869"/>
                          <a14:foregroundMark x1="58431" y1="74242" x2="26667" y2="70707"/>
                          <a14:foregroundMark x1="36471" y1="19697" x2="36863" y2="30303"/>
                          <a14:foregroundMark x1="35686" y1="26263" x2="34902" y2="29798"/>
                          <a14:foregroundMark x1="59608" y1="19697" x2="57647" y2="19697"/>
                          <a14:foregroundMark x1="66275" y1="16667" x2="65098" y2="25758"/>
                          <a14:foregroundMark x1="58039" y1="46465" x2="55294" y2="54545"/>
                          <a14:foregroundMark x1="59216" y1="40404" x2="56078" y2="51010"/>
                          <a14:foregroundMark x1="59216" y1="39394" x2="52549" y2="45455"/>
                          <a14:backgroundMark x1="80392" y1="34343" x2="80392" y2="34343"/>
                          <a14:backgroundMark x1="80392" y1="34343" x2="80392" y2="34343"/>
                          <a14:backgroundMark x1="79216" y1="33838" x2="79216" y2="33838"/>
                          <a14:backgroundMark x1="79216" y1="33838" x2="79216" y2="35354"/>
                        </a14:backgroundRemoval>
                      </a14:imgEffect>
                    </a14:imgLayer>
                  </a14:imgProps>
                </a:ext>
                <a:ext uri="{28A0092B-C50C-407E-A947-70E740481C1C}">
                  <a14:useLocalDpi xmlns:a14="http://schemas.microsoft.com/office/drawing/2010/main" val="0"/>
                </a:ext>
              </a:extLst>
            </a:blip>
            <a:srcRect l="23646" t="6576" r="21848" b="7034"/>
            <a:stretch/>
          </p:blipFill>
          <p:spPr bwMode="auto">
            <a:xfrm>
              <a:off x="3662711" y="3470057"/>
              <a:ext cx="1331996" cy="1639269"/>
            </a:xfrm>
            <a:prstGeom prst="rect">
              <a:avLst/>
            </a:prstGeom>
            <a:noFill/>
            <a:extLst>
              <a:ext uri="{909E8E84-426E-40DD-AFC4-6F175D3DCCD1}">
                <a14:hiddenFill xmlns:a14="http://schemas.microsoft.com/office/drawing/2010/main">
                  <a:solidFill>
                    <a:srgbClr val="FFFFFF"/>
                  </a:solidFill>
                </a14:hiddenFill>
              </a:ext>
            </a:extLst>
          </p:spPr>
        </p:pic>
        <p:sp>
          <p:nvSpPr>
            <p:cNvPr id="36" name="円弧 35">
              <a:extLst>
                <a:ext uri="{FF2B5EF4-FFF2-40B4-BE49-F238E27FC236}">
                  <a16:creationId xmlns:a16="http://schemas.microsoft.com/office/drawing/2014/main" id="{44FD9B2A-5029-4F9A-BBB2-E5EE55858AE8}"/>
                </a:ext>
              </a:extLst>
            </p:cNvPr>
            <p:cNvSpPr/>
            <p:nvPr/>
          </p:nvSpPr>
          <p:spPr>
            <a:xfrm rot="2512017">
              <a:off x="4104869" y="3177414"/>
              <a:ext cx="390525" cy="490034"/>
            </a:xfrm>
            <a:prstGeom prst="arc">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0" name="円弧 49">
              <a:extLst>
                <a:ext uri="{FF2B5EF4-FFF2-40B4-BE49-F238E27FC236}">
                  <a16:creationId xmlns:a16="http://schemas.microsoft.com/office/drawing/2014/main" id="{9BBFAC2B-BDAB-4009-9327-EDB5742CF17B}"/>
                </a:ext>
              </a:extLst>
            </p:cNvPr>
            <p:cNvSpPr/>
            <p:nvPr/>
          </p:nvSpPr>
          <p:spPr>
            <a:xfrm rot="2512017">
              <a:off x="3914369" y="3291714"/>
              <a:ext cx="390525" cy="490034"/>
            </a:xfrm>
            <a:prstGeom prst="arc">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44" name="二等辺三角形 43">
              <a:extLst>
                <a:ext uri="{FF2B5EF4-FFF2-40B4-BE49-F238E27FC236}">
                  <a16:creationId xmlns:a16="http://schemas.microsoft.com/office/drawing/2014/main" id="{003BF344-ABBC-4EE7-98B9-E80CEA6BDCC7}"/>
                </a:ext>
              </a:extLst>
            </p:cNvPr>
            <p:cNvSpPr/>
            <p:nvPr/>
          </p:nvSpPr>
          <p:spPr>
            <a:xfrm rot="18900000">
              <a:off x="4005684" y="3041895"/>
              <a:ext cx="400050" cy="202006"/>
            </a:xfrm>
            <a:prstGeom prst="triangle">
              <a:avLst/>
            </a:prstGeom>
            <a:solidFill>
              <a:srgbClr val="FFCCCC"/>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8ACCE4DB-DF7E-4A73-A585-8326D96BD956}"/>
                </a:ext>
              </a:extLst>
            </p:cNvPr>
            <p:cNvSpPr/>
            <p:nvPr/>
          </p:nvSpPr>
          <p:spPr>
            <a:xfrm>
              <a:off x="4726510" y="1756290"/>
              <a:ext cx="533771" cy="214927"/>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40" name="正方形/長方形 39">
              <a:extLst>
                <a:ext uri="{FF2B5EF4-FFF2-40B4-BE49-F238E27FC236}">
                  <a16:creationId xmlns:a16="http://schemas.microsoft.com/office/drawing/2014/main" id="{E262892E-DA11-46E9-8FB4-448D3D871FED}"/>
                </a:ext>
              </a:extLst>
            </p:cNvPr>
            <p:cNvSpPr/>
            <p:nvPr/>
          </p:nvSpPr>
          <p:spPr>
            <a:xfrm>
              <a:off x="3481154" y="1775976"/>
              <a:ext cx="381733" cy="296172"/>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8</a:t>
            </a:fld>
            <a:endParaRPr kumimoji="1" lang="ja-JP" altLang="en-US"/>
          </a:p>
        </p:txBody>
      </p:sp>
      <p:sp>
        <p:nvSpPr>
          <p:cNvPr id="26" name="テキスト ボックス 25">
            <a:extLst>
              <a:ext uri="{FF2B5EF4-FFF2-40B4-BE49-F238E27FC236}">
                <a16:creationId xmlns:a16="http://schemas.microsoft.com/office/drawing/2014/main" id="{8160DF41-0882-4BCD-8D8B-1628723B11EA}"/>
              </a:ext>
            </a:extLst>
          </p:cNvPr>
          <p:cNvSpPr txBox="1"/>
          <p:nvPr/>
        </p:nvSpPr>
        <p:spPr>
          <a:xfrm>
            <a:off x="618886" y="813292"/>
            <a:ext cx="6380455" cy="553998"/>
          </a:xfrm>
          <a:prstGeom prst="rect">
            <a:avLst/>
          </a:prstGeom>
          <a:noFill/>
        </p:spPr>
        <p:txBody>
          <a:bodyPr wrap="square" rtlCol="0">
            <a:spAutoFit/>
          </a:bodyPr>
          <a:lstStyle/>
          <a:p>
            <a:r>
              <a:rPr lang="en-US" altLang="ja-JP" sz="1000">
                <a:latin typeface="メイリオ" panose="020B0604030504040204" pitchFamily="50" charset="-128"/>
                <a:ea typeface="メイリオ" panose="020B0604030504040204" pitchFamily="50" charset="-128"/>
              </a:rPr>
              <a:t>Red mine </a:t>
            </a:r>
            <a:r>
              <a:rPr lang="ja-JP" altLang="en-US" sz="1000">
                <a:latin typeface="メイリオ" panose="020B0604030504040204" pitchFamily="50" charset="-128"/>
                <a:ea typeface="メイリオ" panose="020B0604030504040204" pitchFamily="50" charset="-128"/>
              </a:rPr>
              <a:t>要望 </a:t>
            </a:r>
            <a:r>
              <a:rPr lang="en-US" altLang="ja-JP" sz="1000">
                <a:latin typeface="メイリオ" panose="020B0604030504040204" pitchFamily="50" charset="-128"/>
                <a:ea typeface="メイリオ" panose="020B0604030504040204" pitchFamily="50" charset="-128"/>
              </a:rPr>
              <a:t>#243</a:t>
            </a:r>
            <a:r>
              <a:rPr lang="ja-JP" altLang="en-US" sz="1000">
                <a:latin typeface="メイリオ" panose="020B0604030504040204" pitchFamily="50" charset="-128"/>
                <a:ea typeface="メイリオ" panose="020B0604030504040204" pitchFamily="50" charset="-128"/>
              </a:rPr>
              <a:t>　にもある通り優良誤認を避けるためルーレットをプレゼント箱に変更し、</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提供割合を確認できるボタンを設置する。</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また、背景を温泉から脱衣所に変更する。</a:t>
            </a:r>
            <a:endParaRPr lang="en-US" altLang="ja-JP" sz="1000">
              <a:latin typeface="メイリオ" panose="020B0604030504040204" pitchFamily="50" charset="-128"/>
              <a:ea typeface="メイリオ" panose="020B0604030504040204" pitchFamily="50" charset="-128"/>
            </a:endParaRPr>
          </a:p>
        </p:txBody>
      </p:sp>
      <p:sp>
        <p:nvSpPr>
          <p:cNvPr id="27" name="テキスト ボックス 26">
            <a:extLst>
              <a:ext uri="{FF2B5EF4-FFF2-40B4-BE49-F238E27FC236}">
                <a16:creationId xmlns:a16="http://schemas.microsoft.com/office/drawing/2014/main" id="{905AECED-028E-47A7-9B8D-EE29953A4DD6}"/>
              </a:ext>
            </a:extLst>
          </p:cNvPr>
          <p:cNvSpPr txBox="1"/>
          <p:nvPr/>
        </p:nvSpPr>
        <p:spPr>
          <a:xfrm>
            <a:off x="415419" y="531458"/>
            <a:ext cx="1569660" cy="276999"/>
          </a:xfrm>
          <a:prstGeom prst="rect">
            <a:avLst/>
          </a:prstGeom>
          <a:noFill/>
        </p:spPr>
        <p:txBody>
          <a:bodyPr wrap="none" rtlCol="0">
            <a:spAutoFit/>
          </a:bodyPr>
          <a:lstStyle/>
          <a:p>
            <a:r>
              <a:rPr kumimoji="1" lang="ja-JP" altLang="en-US" sz="1200" b="1"/>
              <a:t>●ルーレットの変更</a:t>
            </a:r>
          </a:p>
        </p:txBody>
      </p:sp>
      <p:sp>
        <p:nvSpPr>
          <p:cNvPr id="48" name="テキスト ボックス 47">
            <a:extLst>
              <a:ext uri="{FF2B5EF4-FFF2-40B4-BE49-F238E27FC236}">
                <a16:creationId xmlns:a16="http://schemas.microsoft.com/office/drawing/2014/main" id="{D1C49012-12C0-4490-ADC3-DC3B0A4D37E6}"/>
              </a:ext>
            </a:extLst>
          </p:cNvPr>
          <p:cNvSpPr txBox="1"/>
          <p:nvPr/>
        </p:nvSpPr>
        <p:spPr>
          <a:xfrm>
            <a:off x="419433" y="1426511"/>
            <a:ext cx="2277903" cy="261610"/>
          </a:xfrm>
          <a:prstGeom prst="rect">
            <a:avLst/>
          </a:prstGeom>
          <a:noFill/>
        </p:spPr>
        <p:txBody>
          <a:bodyPr wrap="square" rtlCol="0" anchor="t">
            <a:spAutoFit/>
          </a:bodyPr>
          <a:lstStyle/>
          <a:p>
            <a:r>
              <a:rPr kumimoji="1" lang="ja-JP" altLang="en-US" sz="1100" b="1">
                <a:ea typeface="メイリオ"/>
              </a:rPr>
              <a:t>・流れ</a:t>
            </a:r>
            <a:r>
              <a:rPr kumimoji="1" lang="en-US" altLang="ja-JP" sz="1100">
                <a:solidFill>
                  <a:srgbClr val="FF0000"/>
                </a:solidFill>
                <a:ea typeface="+mn-lt"/>
                <a:cs typeface="+mn-lt"/>
              </a:rPr>
              <a:t>(2020.1.20</a:t>
            </a:r>
            <a:r>
              <a:rPr kumimoji="1" lang="ja-JP" altLang="en-US" sz="1100">
                <a:solidFill>
                  <a:srgbClr val="FF0000"/>
                </a:solidFill>
                <a:ea typeface="+mn-lt"/>
                <a:cs typeface="+mn-lt"/>
              </a:rPr>
              <a:t>変更</a:t>
            </a:r>
            <a:r>
              <a:rPr kumimoji="1" lang="en-US" altLang="ja-JP" sz="1100">
                <a:solidFill>
                  <a:srgbClr val="FF0000"/>
                </a:solidFill>
                <a:ea typeface="+mn-lt"/>
                <a:cs typeface="+mn-lt"/>
              </a:rPr>
              <a:t>)</a:t>
            </a:r>
            <a:endParaRPr kumimoji="1" lang="en-US" altLang="ja-JP" sz="1100" b="1"/>
          </a:p>
        </p:txBody>
      </p:sp>
      <p:sp>
        <p:nvSpPr>
          <p:cNvPr id="39" name="矢印: 右 38">
            <a:extLst>
              <a:ext uri="{FF2B5EF4-FFF2-40B4-BE49-F238E27FC236}">
                <a16:creationId xmlns:a16="http://schemas.microsoft.com/office/drawing/2014/main" id="{C797DED3-84BD-4A5A-AD0A-D70B530D3C07}"/>
              </a:ext>
            </a:extLst>
          </p:cNvPr>
          <p:cNvSpPr/>
          <p:nvPr/>
        </p:nvSpPr>
        <p:spPr>
          <a:xfrm>
            <a:off x="4476722" y="3031966"/>
            <a:ext cx="336813"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矢印: 右 52">
            <a:extLst>
              <a:ext uri="{FF2B5EF4-FFF2-40B4-BE49-F238E27FC236}">
                <a16:creationId xmlns:a16="http://schemas.microsoft.com/office/drawing/2014/main" id="{8B0C329A-0CBD-4155-8921-BE2350E9F8C2}"/>
              </a:ext>
            </a:extLst>
          </p:cNvPr>
          <p:cNvSpPr/>
          <p:nvPr/>
        </p:nvSpPr>
        <p:spPr>
          <a:xfrm>
            <a:off x="6677965" y="3031966"/>
            <a:ext cx="336813"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テキスト ボックス 57">
            <a:extLst>
              <a:ext uri="{FF2B5EF4-FFF2-40B4-BE49-F238E27FC236}">
                <a16:creationId xmlns:a16="http://schemas.microsoft.com/office/drawing/2014/main" id="{846E7185-882C-4918-900D-EEF1102F8EB2}"/>
              </a:ext>
            </a:extLst>
          </p:cNvPr>
          <p:cNvSpPr txBox="1"/>
          <p:nvPr/>
        </p:nvSpPr>
        <p:spPr>
          <a:xfrm>
            <a:off x="2547106" y="4714830"/>
            <a:ext cx="1990358" cy="553998"/>
          </a:xfrm>
          <a:prstGeom prst="rect">
            <a:avLst/>
          </a:prstGeom>
          <a:noFill/>
        </p:spPr>
        <p:txBody>
          <a:bodyPr wrap="square" rtlCol="0">
            <a:spAutoFit/>
          </a:bodyPr>
          <a:lstStyle/>
          <a:p>
            <a:r>
              <a:rPr lang="en-US" altLang="ja-JP" sz="1000">
                <a:latin typeface="メイリオ" panose="020B0604030504040204" pitchFamily="50" charset="-128"/>
                <a:ea typeface="メイリオ" panose="020B0604030504040204" pitchFamily="50" charset="-128"/>
              </a:rPr>
              <a:t>MVP</a:t>
            </a:r>
            <a:r>
              <a:rPr lang="ja-JP" altLang="en-US" sz="1000">
                <a:latin typeface="メイリオ" panose="020B0604030504040204" pitchFamily="50" charset="-128"/>
                <a:ea typeface="メイリオ" panose="020B0604030504040204" pitchFamily="50" charset="-128"/>
              </a:rPr>
              <a:t>キャラがプレゼント箱を</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出す</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（どうぶつの森風）</a:t>
            </a:r>
            <a:endParaRPr lang="en-US" altLang="ja-JP" sz="1000">
              <a:latin typeface="メイリオ" panose="020B0604030504040204" pitchFamily="50" charset="-128"/>
              <a:ea typeface="メイリオ" panose="020B0604030504040204" pitchFamily="50" charset="-128"/>
            </a:endParaRPr>
          </a:p>
        </p:txBody>
      </p:sp>
      <p:sp>
        <p:nvSpPr>
          <p:cNvPr id="59" name="テキスト ボックス 58">
            <a:extLst>
              <a:ext uri="{FF2B5EF4-FFF2-40B4-BE49-F238E27FC236}">
                <a16:creationId xmlns:a16="http://schemas.microsoft.com/office/drawing/2014/main" id="{3F7B2610-CCD3-4CF4-941C-5F5E9E96EC00}"/>
              </a:ext>
            </a:extLst>
          </p:cNvPr>
          <p:cNvSpPr txBox="1"/>
          <p:nvPr/>
        </p:nvSpPr>
        <p:spPr>
          <a:xfrm>
            <a:off x="4591753" y="4714830"/>
            <a:ext cx="2263127" cy="861774"/>
          </a:xfrm>
          <a:prstGeom prst="rect">
            <a:avLst/>
          </a:prstGeom>
          <a:noFill/>
        </p:spPr>
        <p:txBody>
          <a:bodyPr wrap="square" rtlCol="0">
            <a:spAutoFit/>
          </a:bodyPr>
          <a:lstStyle/>
          <a:p>
            <a:r>
              <a:rPr lang="ja-JP" altLang="en-US" sz="1000">
                <a:latin typeface="メイリオ" panose="020B0604030504040204" pitchFamily="50" charset="-128"/>
                <a:ea typeface="メイリオ" panose="020B0604030504040204" pitchFamily="50" charset="-128"/>
              </a:rPr>
              <a:t>画面をタップするとプレゼント箱が開く</a:t>
            </a:r>
            <a:endParaRPr lang="en-US" altLang="ja-JP" sz="1000">
              <a:latin typeface="メイリオ" panose="020B0604030504040204" pitchFamily="50" charset="-128"/>
              <a:ea typeface="メイリオ" panose="020B0604030504040204" pitchFamily="50" charset="-128"/>
            </a:endParaRPr>
          </a:p>
          <a:p>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スキップボタンタップで</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演出をスキップ</a:t>
            </a:r>
            <a:endParaRPr lang="en-US" altLang="ja-JP" sz="1000">
              <a:latin typeface="メイリオ" panose="020B0604030504040204" pitchFamily="50" charset="-128"/>
              <a:ea typeface="メイリオ" panose="020B0604030504040204" pitchFamily="50" charset="-128"/>
            </a:endParaRPr>
          </a:p>
        </p:txBody>
      </p:sp>
      <p:sp>
        <p:nvSpPr>
          <p:cNvPr id="60" name="テキスト ボックス 59">
            <a:extLst>
              <a:ext uri="{FF2B5EF4-FFF2-40B4-BE49-F238E27FC236}">
                <a16:creationId xmlns:a16="http://schemas.microsoft.com/office/drawing/2014/main" id="{76F78A1E-094E-402B-9ED1-99CBBFF5AE48}"/>
              </a:ext>
            </a:extLst>
          </p:cNvPr>
          <p:cNvSpPr txBox="1"/>
          <p:nvPr/>
        </p:nvSpPr>
        <p:spPr>
          <a:xfrm>
            <a:off x="6775610" y="4799390"/>
            <a:ext cx="1990358" cy="400110"/>
          </a:xfrm>
          <a:prstGeom prst="rect">
            <a:avLst/>
          </a:prstGeom>
          <a:noFill/>
        </p:spPr>
        <p:txBody>
          <a:bodyPr wrap="square" rtlCol="0">
            <a:spAutoFit/>
          </a:bodyPr>
          <a:lstStyle/>
          <a:p>
            <a:r>
              <a:rPr lang="ja-JP" altLang="en-US" sz="1000">
                <a:latin typeface="メイリオ" panose="020B0604030504040204" pitchFamily="50" charset="-128"/>
                <a:ea typeface="メイリオ" panose="020B0604030504040204" pitchFamily="50" charset="-128"/>
              </a:rPr>
              <a:t>プレゼントが開いたタイミングで確認ダイアログを表示。</a:t>
            </a:r>
            <a:endParaRPr lang="en-US" altLang="ja-JP" sz="1000">
              <a:latin typeface="メイリオ" panose="020B0604030504040204" pitchFamily="50" charset="-128"/>
              <a:ea typeface="メイリオ" panose="020B0604030504040204" pitchFamily="50" charset="-128"/>
            </a:endParaRPr>
          </a:p>
        </p:txBody>
      </p:sp>
      <p:sp>
        <p:nvSpPr>
          <p:cNvPr id="62" name="四角形: 角を丸くする 61">
            <a:extLst>
              <a:ext uri="{FF2B5EF4-FFF2-40B4-BE49-F238E27FC236}">
                <a16:creationId xmlns:a16="http://schemas.microsoft.com/office/drawing/2014/main" id="{FA0BB4F9-70A1-48E6-81AA-AAA9AB71C455}"/>
              </a:ext>
            </a:extLst>
          </p:cNvPr>
          <p:cNvSpPr/>
          <p:nvPr/>
        </p:nvSpPr>
        <p:spPr>
          <a:xfrm>
            <a:off x="2283896" y="5546385"/>
            <a:ext cx="2401071" cy="877283"/>
          </a:xfrm>
          <a:prstGeom prst="roundRect">
            <a:avLst/>
          </a:prstGeom>
          <a:solidFill>
            <a:schemeClr val="accent4">
              <a:lumMod val="40000"/>
              <a:lumOff val="60000"/>
            </a:schemeClr>
          </a:solidFill>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t"/>
          <a:lstStyle/>
          <a:p>
            <a:r>
              <a:rPr kumimoji="1" lang="ja-JP" altLang="en-US" sz="1100"/>
              <a:t>デザインメモ</a:t>
            </a:r>
            <a:endParaRPr kumimoji="1" lang="en-US" altLang="ja-JP" sz="1100"/>
          </a:p>
          <a:p>
            <a:r>
              <a:rPr kumimoji="1" lang="ja-JP" altLang="en-US" sz="1100"/>
              <a:t>高レアアイテムの時はプレゼント箱の色を特別にしたい。</a:t>
            </a:r>
            <a:endParaRPr kumimoji="1" lang="en-US" altLang="ja-JP" sz="1100"/>
          </a:p>
          <a:p>
            <a:r>
              <a:rPr kumimoji="1" lang="ja-JP" altLang="en-US" sz="1100"/>
              <a:t>金とか虹色とか。</a:t>
            </a:r>
            <a:endParaRPr kumimoji="1" lang="en-US" altLang="ja-JP" sz="1050"/>
          </a:p>
        </p:txBody>
      </p:sp>
      <p:grpSp>
        <p:nvGrpSpPr>
          <p:cNvPr id="5" name="グループ化 4">
            <a:extLst>
              <a:ext uri="{FF2B5EF4-FFF2-40B4-BE49-F238E27FC236}">
                <a16:creationId xmlns:a16="http://schemas.microsoft.com/office/drawing/2014/main" id="{E06C698A-ABCA-4C79-B6D1-E811DDF6DE08}"/>
              </a:ext>
            </a:extLst>
          </p:cNvPr>
          <p:cNvGrpSpPr/>
          <p:nvPr/>
        </p:nvGrpSpPr>
        <p:grpSpPr>
          <a:xfrm>
            <a:off x="2583255" y="1683827"/>
            <a:ext cx="1918061" cy="2938973"/>
            <a:chOff x="747922" y="1683827"/>
            <a:chExt cx="2277903" cy="3490345"/>
          </a:xfrm>
        </p:grpSpPr>
        <p:grpSp>
          <p:nvGrpSpPr>
            <p:cNvPr id="2" name="グループ化 1">
              <a:extLst>
                <a:ext uri="{FF2B5EF4-FFF2-40B4-BE49-F238E27FC236}">
                  <a16:creationId xmlns:a16="http://schemas.microsoft.com/office/drawing/2014/main" id="{5C713B12-8FA4-413B-A01C-9ECBBC45E43F}"/>
                </a:ext>
              </a:extLst>
            </p:cNvPr>
            <p:cNvGrpSpPr/>
            <p:nvPr/>
          </p:nvGrpSpPr>
          <p:grpSpPr>
            <a:xfrm>
              <a:off x="845008" y="1683827"/>
              <a:ext cx="1946317" cy="3490345"/>
              <a:chOff x="845008" y="1683827"/>
              <a:chExt cx="1946317" cy="3490345"/>
            </a:xfrm>
          </p:grpSpPr>
          <p:grpSp>
            <p:nvGrpSpPr>
              <p:cNvPr id="14" name="グループ化 13">
                <a:extLst>
                  <a:ext uri="{FF2B5EF4-FFF2-40B4-BE49-F238E27FC236}">
                    <a16:creationId xmlns:a16="http://schemas.microsoft.com/office/drawing/2014/main" id="{CFBD4F1D-FC38-4191-A52A-BDAB0F8F90DF}"/>
                  </a:ext>
                </a:extLst>
              </p:cNvPr>
              <p:cNvGrpSpPr/>
              <p:nvPr/>
            </p:nvGrpSpPr>
            <p:grpSpPr>
              <a:xfrm>
                <a:off x="845008" y="1683827"/>
                <a:ext cx="1946317" cy="3490345"/>
                <a:chOff x="654316" y="1254299"/>
                <a:chExt cx="1212676" cy="2174701"/>
              </a:xfrm>
            </p:grpSpPr>
            <p:pic>
              <p:nvPicPr>
                <p:cNvPr id="4" name="図 3">
                  <a:extLst>
                    <a:ext uri="{FF2B5EF4-FFF2-40B4-BE49-F238E27FC236}">
                      <a16:creationId xmlns:a16="http://schemas.microsoft.com/office/drawing/2014/main" id="{5133A7E6-F901-405E-8CE2-1EB506669E2E}"/>
                    </a:ext>
                  </a:extLst>
                </p:cNvPr>
                <p:cNvPicPr>
                  <a:picLocks noChangeAspect="1"/>
                </p:cNvPicPr>
                <p:nvPr/>
              </p:nvPicPr>
              <p:blipFill>
                <a:blip r:embed="rId2"/>
                <a:stretch>
                  <a:fillRect/>
                </a:stretch>
              </p:blipFill>
              <p:spPr>
                <a:xfrm>
                  <a:off x="654316" y="1254299"/>
                  <a:ext cx="1212676" cy="2174701"/>
                </a:xfrm>
                <a:prstGeom prst="rect">
                  <a:avLst/>
                </a:prstGeom>
              </p:spPr>
            </p:pic>
            <p:pic>
              <p:nvPicPr>
                <p:cNvPr id="1026" name="Picture 2" descr="「抽選箱 イラスト」の画像検索結果">
                  <a:extLst>
                    <a:ext uri="{FF2B5EF4-FFF2-40B4-BE49-F238E27FC236}">
                      <a16:creationId xmlns:a16="http://schemas.microsoft.com/office/drawing/2014/main" id="{749BFB5C-AD53-4CC3-9A61-9E0F97F54EC6}"/>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75879" y1="35354" x2="57255" y2="40404"/>
                              <a14:foregroundMark x1="41961" y1="32323" x2="47451" y2="45960"/>
                              <a14:foregroundMark x1="55294" y1="28788" x2="55294" y2="44949"/>
                              <a14:foregroundMark x1="60392" y1="29798" x2="60784" y2="44444"/>
                              <a14:foregroundMark x1="59216" y1="34848" x2="59216" y2="41919"/>
                              <a14:foregroundMark x1="63529" y1="32828" x2="63529" y2="33838"/>
                              <a14:foregroundMark x1="65490" y1="25758" x2="65490" y2="27273"/>
                              <a14:foregroundMark x1="62353" y1="21717" x2="47451" y2="21717"/>
                              <a14:foregroundMark x1="51373" y1="22222" x2="44706" y2="22222"/>
                              <a14:foregroundMark x1="43529" y1="22222" x2="39216" y2="35859"/>
                              <a14:foregroundMark x1="38039" y1="27778" x2="38039" y2="42424"/>
                              <a14:foregroundMark x1="36471" y1="45960" x2="36078" y2="63131"/>
                              <a14:foregroundMark x1="36471" y1="56566" x2="40784" y2="71717"/>
                              <a14:foregroundMark x1="47451" y1="63636" x2="47451" y2="81818"/>
                              <a14:foregroundMark x1="57255" y1="59091" x2="58039" y2="74242"/>
                              <a14:foregroundMark x1="61569" y1="63636" x2="62353" y2="77778"/>
                              <a14:foregroundMark x1="68235" y1="50505" x2="64314" y2="70202"/>
                              <a14:foregroundMark x1="71373" y1="53535" x2="71765" y2="69697"/>
                              <a14:foregroundMark x1="70980" y1="65657" x2="63922" y2="86869"/>
                              <a14:foregroundMark x1="58431" y1="74242" x2="26667" y2="70707"/>
                              <a14:foregroundMark x1="36471" y1="19697" x2="36863" y2="30303"/>
                              <a14:foregroundMark x1="35686" y1="26263" x2="34902" y2="29798"/>
                              <a14:foregroundMark x1="59608" y1="19697" x2="57647" y2="19697"/>
                              <a14:foregroundMark x1="66275" y1="16667" x2="65098" y2="25758"/>
                              <a14:foregroundMark x1="58039" y1="46465" x2="55294" y2="54545"/>
                              <a14:foregroundMark x1="59216" y1="40404" x2="56078" y2="51010"/>
                              <a14:foregroundMark x1="59216" y1="39394" x2="52549" y2="45455"/>
                              <a14:backgroundMark x1="80392" y1="34343" x2="80392" y2="34343"/>
                              <a14:backgroundMark x1="80392" y1="34343" x2="80392" y2="34343"/>
                              <a14:backgroundMark x1="79216" y1="33838" x2="79216" y2="33838"/>
                              <a14:backgroundMark x1="79216" y1="33838" x2="79216" y2="35354"/>
                            </a14:backgroundRemoval>
                          </a14:imgEffect>
                        </a14:imgLayer>
                      </a14:imgProps>
                    </a:ext>
                    <a:ext uri="{28A0092B-C50C-407E-A947-70E740481C1C}">
                      <a14:useLocalDpi xmlns:a14="http://schemas.microsoft.com/office/drawing/2010/main" val="0"/>
                    </a:ext>
                  </a:extLst>
                </a:blip>
                <a:srcRect l="23646" t="6576" r="21848" b="7034"/>
                <a:stretch/>
              </p:blipFill>
              <p:spPr bwMode="auto">
                <a:xfrm>
                  <a:off x="827435" y="2367231"/>
                  <a:ext cx="829916" cy="1021366"/>
                </a:xfrm>
                <a:prstGeom prst="rect">
                  <a:avLst/>
                </a:prstGeom>
                <a:noFill/>
                <a:extLst>
                  <a:ext uri="{909E8E84-426E-40DD-AFC4-6F175D3DCCD1}">
                    <a14:hiddenFill xmlns:a14="http://schemas.microsoft.com/office/drawing/2010/main">
                      <a:solidFill>
                        <a:srgbClr val="FFFFFF"/>
                      </a:solidFill>
                    </a14:hiddenFill>
                  </a:ext>
                </a:extLst>
              </p:spPr>
            </p:pic>
            <p:sp>
              <p:nvSpPr>
                <p:cNvPr id="12" name="テキスト ボックス 11">
                  <a:extLst>
                    <a:ext uri="{FF2B5EF4-FFF2-40B4-BE49-F238E27FC236}">
                      <a16:creationId xmlns:a16="http://schemas.microsoft.com/office/drawing/2014/main" id="{ECC02DFB-339B-4FAE-B88C-CFFA7C85383E}"/>
                    </a:ext>
                  </a:extLst>
                </p:cNvPr>
                <p:cNvSpPr txBox="1"/>
                <p:nvPr/>
              </p:nvSpPr>
              <p:spPr>
                <a:xfrm>
                  <a:off x="946793" y="2877914"/>
                  <a:ext cx="591200" cy="210940"/>
                </a:xfrm>
                <a:prstGeom prst="rect">
                  <a:avLst/>
                </a:prstGeom>
                <a:noFill/>
              </p:spPr>
              <p:txBody>
                <a:bodyPr wrap="square" rtlCol="0">
                  <a:spAutoFit/>
                </a:bodyPr>
                <a:lstStyle/>
                <a:p>
                  <a:pPr algn="ctr"/>
                  <a:r>
                    <a:rPr kumimoji="1" lang="ja-JP" altLang="en-US" sz="1600" b="1"/>
                    <a:t>タップ</a:t>
                  </a:r>
                </a:p>
              </p:txBody>
            </p:sp>
          </p:grpSp>
          <p:sp>
            <p:nvSpPr>
              <p:cNvPr id="16" name="四角形: 角を丸くする 15">
                <a:extLst>
                  <a:ext uri="{FF2B5EF4-FFF2-40B4-BE49-F238E27FC236}">
                    <a16:creationId xmlns:a16="http://schemas.microsoft.com/office/drawing/2014/main" id="{44839783-6F98-42B9-B24A-968384EAAE21}"/>
                  </a:ext>
                </a:extLst>
              </p:cNvPr>
              <p:cNvSpPr/>
              <p:nvPr/>
            </p:nvSpPr>
            <p:spPr>
              <a:xfrm>
                <a:off x="1161868" y="4904010"/>
                <a:ext cx="562306" cy="151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700"/>
                  <a:t>提供割合</a:t>
                </a:r>
              </a:p>
            </p:txBody>
          </p:sp>
          <p:sp>
            <p:nvSpPr>
              <p:cNvPr id="32" name="正方形/長方形 31">
                <a:extLst>
                  <a:ext uri="{FF2B5EF4-FFF2-40B4-BE49-F238E27FC236}">
                    <a16:creationId xmlns:a16="http://schemas.microsoft.com/office/drawing/2014/main" id="{F633104B-68BC-419F-AFBC-E34D998BFC1B}"/>
                  </a:ext>
                </a:extLst>
              </p:cNvPr>
              <p:cNvSpPr/>
              <p:nvPr/>
            </p:nvSpPr>
            <p:spPr>
              <a:xfrm>
                <a:off x="2178050" y="1730231"/>
                <a:ext cx="533771" cy="214927"/>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33" name="正方形/長方形 32">
                <a:extLst>
                  <a:ext uri="{FF2B5EF4-FFF2-40B4-BE49-F238E27FC236}">
                    <a16:creationId xmlns:a16="http://schemas.microsoft.com/office/drawing/2014/main" id="{7A5E8A27-FDF9-497D-9D80-4130540D5391}"/>
                  </a:ext>
                </a:extLst>
              </p:cNvPr>
              <p:cNvSpPr/>
              <p:nvPr/>
            </p:nvSpPr>
            <p:spPr>
              <a:xfrm>
                <a:off x="932694" y="1749917"/>
                <a:ext cx="381733" cy="296172"/>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sp>
          <p:nvSpPr>
            <p:cNvPr id="31" name="テキスト ボックス 30">
              <a:extLst>
                <a:ext uri="{FF2B5EF4-FFF2-40B4-BE49-F238E27FC236}">
                  <a16:creationId xmlns:a16="http://schemas.microsoft.com/office/drawing/2014/main" id="{BB6A955C-9253-409F-A584-44836C684F28}"/>
                </a:ext>
              </a:extLst>
            </p:cNvPr>
            <p:cNvSpPr txBox="1"/>
            <p:nvPr/>
          </p:nvSpPr>
          <p:spPr>
            <a:xfrm>
              <a:off x="747922" y="2010004"/>
              <a:ext cx="2277903" cy="369332"/>
            </a:xfrm>
            <a:prstGeom prst="rect">
              <a:avLst/>
            </a:prstGeom>
            <a:noFill/>
          </p:spPr>
          <p:txBody>
            <a:bodyPr wrap="square" rtlCol="0">
              <a:spAutoFit/>
            </a:bodyPr>
            <a:lstStyle/>
            <a:p>
              <a:pPr algn="ctr"/>
              <a:r>
                <a:rPr kumimoji="1" lang="ja-JP" altLang="en-US" b="1">
                  <a:gradFill>
                    <a:gsLst>
                      <a:gs pos="0">
                        <a:srgbClr val="FFFF00"/>
                      </a:gs>
                      <a:gs pos="51000">
                        <a:srgbClr val="FF9768"/>
                      </a:gs>
                      <a:gs pos="100000">
                        <a:srgbClr val="FF6699"/>
                      </a:gs>
                    </a:gsLst>
                    <a:lin ang="5400000" scaled="1"/>
                  </a:gradFill>
                </a:rPr>
                <a:t>ボーナス抽選！</a:t>
              </a:r>
              <a:endParaRPr kumimoji="1" lang="en-US" altLang="ja-JP" b="1">
                <a:gradFill>
                  <a:gsLst>
                    <a:gs pos="0">
                      <a:srgbClr val="FFFF00"/>
                    </a:gs>
                    <a:gs pos="51000">
                      <a:srgbClr val="FF9768"/>
                    </a:gs>
                    <a:gs pos="100000">
                      <a:srgbClr val="FF6699"/>
                    </a:gs>
                  </a:gsLst>
                  <a:lin ang="5400000" scaled="1"/>
                </a:gradFill>
              </a:endParaRPr>
            </a:p>
          </p:txBody>
        </p:sp>
      </p:grpSp>
      <p:sp>
        <p:nvSpPr>
          <p:cNvPr id="51" name="矢印: 右 50">
            <a:extLst>
              <a:ext uri="{FF2B5EF4-FFF2-40B4-BE49-F238E27FC236}">
                <a16:creationId xmlns:a16="http://schemas.microsoft.com/office/drawing/2014/main" id="{912F32F4-47A3-44B2-9677-5DCBF03FA6CE}"/>
              </a:ext>
            </a:extLst>
          </p:cNvPr>
          <p:cNvSpPr/>
          <p:nvPr/>
        </p:nvSpPr>
        <p:spPr>
          <a:xfrm>
            <a:off x="2203121" y="3031966"/>
            <a:ext cx="336813"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テキスト ボックス 51">
            <a:extLst>
              <a:ext uri="{FF2B5EF4-FFF2-40B4-BE49-F238E27FC236}">
                <a16:creationId xmlns:a16="http://schemas.microsoft.com/office/drawing/2014/main" id="{16F192A2-8E33-4330-BE3D-F8864D47296D}"/>
              </a:ext>
            </a:extLst>
          </p:cNvPr>
          <p:cNvSpPr txBox="1"/>
          <p:nvPr/>
        </p:nvSpPr>
        <p:spPr>
          <a:xfrm>
            <a:off x="205070" y="4714830"/>
            <a:ext cx="1990358" cy="400110"/>
          </a:xfrm>
          <a:prstGeom prst="rect">
            <a:avLst/>
          </a:prstGeom>
          <a:noFill/>
        </p:spPr>
        <p:txBody>
          <a:bodyPr wrap="square" rtlCol="0">
            <a:spAutoFit/>
          </a:bodyPr>
          <a:lstStyle/>
          <a:p>
            <a:r>
              <a:rPr lang="ja-JP" altLang="en-US" sz="1000">
                <a:latin typeface="メイリオ" panose="020B0604030504040204" pitchFamily="50" charset="-128"/>
                <a:ea typeface="メイリオ" panose="020B0604030504040204" pitchFamily="50" charset="-128"/>
              </a:rPr>
              <a:t>ポイントが最大になった時、テキストを表示させる。</a:t>
            </a:r>
            <a:endParaRPr lang="en-US" altLang="ja-JP" sz="1000">
              <a:latin typeface="メイリオ" panose="020B0604030504040204" pitchFamily="50" charset="-128"/>
              <a:ea typeface="メイリオ" panose="020B0604030504040204" pitchFamily="50" charset="-128"/>
            </a:endParaRPr>
          </a:p>
        </p:txBody>
      </p:sp>
      <p:pic>
        <p:nvPicPr>
          <p:cNvPr id="6" name="図 5">
            <a:extLst>
              <a:ext uri="{FF2B5EF4-FFF2-40B4-BE49-F238E27FC236}">
                <a16:creationId xmlns:a16="http://schemas.microsoft.com/office/drawing/2014/main" id="{7D56A219-FF68-41EF-AE70-4120E185B24F}"/>
              </a:ext>
            </a:extLst>
          </p:cNvPr>
          <p:cNvPicPr>
            <a:picLocks noChangeAspect="1"/>
          </p:cNvPicPr>
          <p:nvPr/>
        </p:nvPicPr>
        <p:blipFill>
          <a:blip r:embed="rId5"/>
          <a:stretch>
            <a:fillRect/>
          </a:stretch>
        </p:blipFill>
        <p:spPr>
          <a:xfrm>
            <a:off x="2670215" y="1694701"/>
            <a:ext cx="1639235" cy="2936140"/>
          </a:xfrm>
          <a:prstGeom prst="rect">
            <a:avLst/>
          </a:prstGeom>
        </p:spPr>
      </p:pic>
      <p:pic>
        <p:nvPicPr>
          <p:cNvPr id="7" name="図 6">
            <a:extLst>
              <a:ext uri="{FF2B5EF4-FFF2-40B4-BE49-F238E27FC236}">
                <a16:creationId xmlns:a16="http://schemas.microsoft.com/office/drawing/2014/main" id="{B6C1ED09-57DB-4C35-82E1-D3946C3B4265}"/>
              </a:ext>
            </a:extLst>
          </p:cNvPr>
          <p:cNvPicPr>
            <a:picLocks noChangeAspect="1"/>
          </p:cNvPicPr>
          <p:nvPr/>
        </p:nvPicPr>
        <p:blipFill>
          <a:blip r:embed="rId6"/>
          <a:stretch>
            <a:fillRect/>
          </a:stretch>
        </p:blipFill>
        <p:spPr>
          <a:xfrm>
            <a:off x="4924077" y="1694701"/>
            <a:ext cx="1663129" cy="2936140"/>
          </a:xfrm>
          <a:prstGeom prst="rect">
            <a:avLst/>
          </a:prstGeom>
        </p:spPr>
      </p:pic>
      <p:pic>
        <p:nvPicPr>
          <p:cNvPr id="9" name="図 8">
            <a:extLst>
              <a:ext uri="{FF2B5EF4-FFF2-40B4-BE49-F238E27FC236}">
                <a16:creationId xmlns:a16="http://schemas.microsoft.com/office/drawing/2014/main" id="{FD7566C8-D530-4C40-9198-BC8CFCC562C4}"/>
              </a:ext>
            </a:extLst>
          </p:cNvPr>
          <p:cNvPicPr>
            <a:picLocks noChangeAspect="1"/>
          </p:cNvPicPr>
          <p:nvPr/>
        </p:nvPicPr>
        <p:blipFill>
          <a:blip r:embed="rId7"/>
          <a:stretch>
            <a:fillRect/>
          </a:stretch>
        </p:blipFill>
        <p:spPr>
          <a:xfrm>
            <a:off x="7077976" y="1694990"/>
            <a:ext cx="1631850" cy="2935563"/>
          </a:xfrm>
          <a:prstGeom prst="rect">
            <a:avLst/>
          </a:prstGeom>
        </p:spPr>
      </p:pic>
      <p:sp>
        <p:nvSpPr>
          <p:cNvPr id="54" name="四角形: 角を丸くする 53">
            <a:extLst>
              <a:ext uri="{FF2B5EF4-FFF2-40B4-BE49-F238E27FC236}">
                <a16:creationId xmlns:a16="http://schemas.microsoft.com/office/drawing/2014/main" id="{DAF76156-A530-4DF6-A8B0-5A1854FE20A8}"/>
              </a:ext>
            </a:extLst>
          </p:cNvPr>
          <p:cNvSpPr/>
          <p:nvPr/>
        </p:nvSpPr>
        <p:spPr>
          <a:xfrm>
            <a:off x="543870" y="1976648"/>
            <a:ext cx="1412593" cy="111710"/>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55" name="テキスト ボックス 54">
            <a:extLst>
              <a:ext uri="{FF2B5EF4-FFF2-40B4-BE49-F238E27FC236}">
                <a16:creationId xmlns:a16="http://schemas.microsoft.com/office/drawing/2014/main" id="{3472D5A7-8BEA-4A62-B448-02D1A6F9ACF1}"/>
              </a:ext>
            </a:extLst>
          </p:cNvPr>
          <p:cNvSpPr txBox="1"/>
          <p:nvPr/>
        </p:nvSpPr>
        <p:spPr>
          <a:xfrm>
            <a:off x="724818" y="1735612"/>
            <a:ext cx="1197268" cy="276999"/>
          </a:xfrm>
          <a:prstGeom prst="rect">
            <a:avLst/>
          </a:prstGeom>
          <a:noFill/>
        </p:spPr>
        <p:txBody>
          <a:bodyPr wrap="square" rtlCol="0">
            <a:spAutoFit/>
          </a:bodyPr>
          <a:lstStyle/>
          <a:p>
            <a:r>
              <a:rPr kumimoji="1" lang="ja-JP" altLang="en-US" sz="1200" b="1">
                <a:gradFill flip="none" rotWithShape="1">
                  <a:gsLst>
                    <a:gs pos="0">
                      <a:srgbClr val="FFCCCC"/>
                    </a:gs>
                    <a:gs pos="100000">
                      <a:srgbClr val="FF6699"/>
                    </a:gs>
                  </a:gsLst>
                  <a:lin ang="5400000" scaled="1"/>
                  <a:tileRect/>
                </a:gradFill>
              </a:rPr>
              <a:t>好感度最大！</a:t>
            </a:r>
          </a:p>
        </p:txBody>
      </p:sp>
      <p:grpSp>
        <p:nvGrpSpPr>
          <p:cNvPr id="8" name="グループ化 7">
            <a:extLst>
              <a:ext uri="{FF2B5EF4-FFF2-40B4-BE49-F238E27FC236}">
                <a16:creationId xmlns:a16="http://schemas.microsoft.com/office/drawing/2014/main" id="{F1444D04-22FB-4758-84B7-541CF10207BE}"/>
              </a:ext>
            </a:extLst>
          </p:cNvPr>
          <p:cNvGrpSpPr/>
          <p:nvPr/>
        </p:nvGrpSpPr>
        <p:grpSpPr>
          <a:xfrm>
            <a:off x="443368" y="1695418"/>
            <a:ext cx="1634683" cy="2934707"/>
            <a:chOff x="443368" y="1695418"/>
            <a:chExt cx="1634683" cy="2934707"/>
          </a:xfrm>
        </p:grpSpPr>
        <p:pic>
          <p:nvPicPr>
            <p:cNvPr id="43" name="図 42">
              <a:extLst>
                <a:ext uri="{FF2B5EF4-FFF2-40B4-BE49-F238E27FC236}">
                  <a16:creationId xmlns:a16="http://schemas.microsoft.com/office/drawing/2014/main" id="{AFDC51AD-480D-4175-B3F1-95A83800EDFC}"/>
                </a:ext>
              </a:extLst>
            </p:cNvPr>
            <p:cNvPicPr>
              <a:picLocks noChangeAspect="1"/>
            </p:cNvPicPr>
            <p:nvPr/>
          </p:nvPicPr>
          <p:blipFill>
            <a:blip r:embed="rId8"/>
            <a:stretch>
              <a:fillRect/>
            </a:stretch>
          </p:blipFill>
          <p:spPr>
            <a:xfrm>
              <a:off x="443368" y="1695418"/>
              <a:ext cx="1634683" cy="2934707"/>
            </a:xfrm>
            <a:prstGeom prst="rect">
              <a:avLst/>
            </a:prstGeom>
          </p:spPr>
        </p:pic>
        <p:sp>
          <p:nvSpPr>
            <p:cNvPr id="57" name="テキスト ボックス 56">
              <a:extLst>
                <a:ext uri="{FF2B5EF4-FFF2-40B4-BE49-F238E27FC236}">
                  <a16:creationId xmlns:a16="http://schemas.microsoft.com/office/drawing/2014/main" id="{08FF12AE-D92C-4146-BF74-1F5618B1C9DF}"/>
                </a:ext>
              </a:extLst>
            </p:cNvPr>
            <p:cNvSpPr txBox="1"/>
            <p:nvPr/>
          </p:nvSpPr>
          <p:spPr>
            <a:xfrm>
              <a:off x="468791" y="3154876"/>
              <a:ext cx="1581387" cy="261610"/>
            </a:xfrm>
            <a:prstGeom prst="rect">
              <a:avLst/>
            </a:prstGeom>
            <a:noFill/>
          </p:spPr>
          <p:txBody>
            <a:bodyPr wrap="square" rtlCol="0">
              <a:spAutoFit/>
            </a:bodyPr>
            <a:lstStyle/>
            <a:p>
              <a:r>
                <a:rPr kumimoji="1" lang="ja-JP" altLang="en-US" sz="1100" b="1">
                  <a:gradFill>
                    <a:gsLst>
                      <a:gs pos="0">
                        <a:schemeClr val="bg1"/>
                      </a:gs>
                      <a:gs pos="92000">
                        <a:srgbClr val="FF6699"/>
                      </a:gs>
                    </a:gsLst>
                    <a:lin ang="5400000" scaled="1"/>
                  </a:gradFill>
                  <a:effectLst>
                    <a:outerShdw blurRad="50800" dist="38100" dir="2700000" sx="101000" sy="101000" algn="tl" rotWithShape="0">
                      <a:prstClr val="black"/>
                    </a:outerShdw>
                  </a:effectLst>
                  <a:latin typeface="+mn-ea"/>
                </a:rPr>
                <a:t>プレゼントボーナス！</a:t>
              </a:r>
            </a:p>
          </p:txBody>
        </p:sp>
      </p:grpSp>
    </p:spTree>
    <p:extLst>
      <p:ext uri="{BB962C8B-B14F-4D97-AF65-F5344CB8AC3E}">
        <p14:creationId xmlns:p14="http://schemas.microsoft.com/office/powerpoint/2010/main" val="2389679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24B258A3-5E9E-4BDE-9DF5-82C6A0F6611C}"/>
              </a:ext>
            </a:extLst>
          </p:cNvPr>
          <p:cNvPicPr>
            <a:picLocks noChangeAspect="1"/>
          </p:cNvPicPr>
          <p:nvPr/>
        </p:nvPicPr>
        <p:blipFill>
          <a:blip r:embed="rId2"/>
          <a:stretch>
            <a:fillRect/>
          </a:stretch>
        </p:blipFill>
        <p:spPr>
          <a:xfrm>
            <a:off x="636458" y="1079439"/>
            <a:ext cx="2616329" cy="464120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824812" cy="276999"/>
          </a:xfrm>
          <a:prstGeom prst="rect">
            <a:avLst/>
          </a:prstGeom>
          <a:noFill/>
        </p:spPr>
        <p:txBody>
          <a:bodyPr wrap="none" rtlCol="0" anchor="t">
            <a:spAutoFit/>
          </a:bodyPr>
          <a:lstStyle/>
          <a:p>
            <a:r>
              <a:rPr kumimoji="1" lang="ja-JP" altLang="en-US" sz="1200" b="1">
                <a:latin typeface="メイリオ"/>
                <a:ea typeface="メイリオ"/>
              </a:rPr>
              <a:t>●プレゼント選択画面</a:t>
            </a:r>
            <a:r>
              <a:rPr kumimoji="1" lang="en-US" sz="1200">
                <a:solidFill>
                  <a:srgbClr val="FF0000"/>
                </a:solidFill>
                <a:ea typeface="+mn-lt"/>
                <a:cs typeface="+mn-lt"/>
              </a:rPr>
              <a:t>(2020.1.27</a:t>
            </a:r>
            <a:r>
              <a:rPr kumimoji="1" lang="ja-JP" altLang="en-US" sz="1200">
                <a:solidFill>
                  <a:srgbClr val="FF0000"/>
                </a:solidFill>
                <a:ea typeface="+mn-lt"/>
                <a:cs typeface="+mn-lt"/>
              </a:rPr>
              <a:t>変更</a:t>
            </a:r>
            <a:r>
              <a:rPr kumimoji="1" lang="en-US" sz="1200">
                <a:solidFill>
                  <a:srgbClr val="FF0000"/>
                </a:solidFill>
                <a:ea typeface="+mn-lt"/>
                <a:cs typeface="+mn-lt"/>
              </a:rPr>
              <a:t>)</a:t>
            </a:r>
            <a:endParaRPr kumimoji="1" lang="en-US" sz="1200" b="1">
              <a:ea typeface="+mn-lt"/>
              <a:cs typeface="+mn-lt"/>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30588" y="948634"/>
            <a:ext cx="325730" cy="261610"/>
          </a:xfrm>
          <a:prstGeom prst="rect">
            <a:avLst/>
          </a:prstGeom>
          <a:noFill/>
        </p:spPr>
        <p:txBody>
          <a:bodyPr wrap="none" rtlCol="0">
            <a:spAutoFit/>
          </a:bodyPr>
          <a:lstStyle/>
          <a:p>
            <a:r>
              <a:rPr kumimoji="1" lang="ja-JP" altLang="en-US" sz="110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782940"/>
            <a:ext cx="272832" cy="261610"/>
          </a:xfrm>
          <a:prstGeom prst="rect">
            <a:avLst/>
          </a:prstGeom>
          <a:noFill/>
        </p:spPr>
        <p:txBody>
          <a:bodyPr wrap="none" rtlCol="0">
            <a:spAutoFit/>
          </a:bodyPr>
          <a:lstStyle/>
          <a:p>
            <a:r>
              <a:rPr kumimoji="1" lang="en-US" altLang="ja-JP" sz="1100">
                <a:latin typeface="+mn-ea"/>
              </a:rPr>
              <a:t>4</a:t>
            </a:r>
            <a:endParaRPr kumimoji="1" lang="ja-JP" altLang="en-US" sz="110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5" y="3709680"/>
            <a:ext cx="268023" cy="26639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57037" y="2383470"/>
            <a:ext cx="272832" cy="261610"/>
          </a:xfrm>
          <a:prstGeom prst="rect">
            <a:avLst/>
          </a:prstGeom>
          <a:noFill/>
        </p:spPr>
        <p:txBody>
          <a:bodyPr wrap="square" rtlCol="0">
            <a:spAutoFit/>
          </a:bodyPr>
          <a:lstStyle/>
          <a:p>
            <a:r>
              <a:rPr kumimoji="1" lang="en-US" altLang="ja-JP" sz="1100">
                <a:latin typeface="+mn-ea"/>
              </a:rPr>
              <a:t>6</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09522"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357342"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3227512" y="2913745"/>
            <a:ext cx="229525" cy="18060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3842875"/>
            <a:ext cx="562223" cy="25922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119745" y="2514275"/>
            <a:ext cx="1337292" cy="49978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3532946347"/>
              </p:ext>
            </p:extLst>
          </p:nvPr>
        </p:nvGraphicFramePr>
        <p:xfrm>
          <a:off x="3912577" y="908574"/>
          <a:ext cx="5063364" cy="394116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ヘッダー</a:t>
                      </a:r>
                    </a:p>
                  </a:txBody>
                  <a:tcPr/>
                </a:tc>
                <a:tc>
                  <a:txBody>
                    <a:bodyPr/>
                    <a:lstStyle/>
                    <a:p>
                      <a:r>
                        <a:rPr kumimoji="1" lang="ja-JP" altLang="en-US" sz="110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背景</a:t>
                      </a:r>
                    </a:p>
                  </a:txBody>
                  <a:tcPr/>
                </a:tc>
                <a:tc>
                  <a:txBody>
                    <a:bodyPr/>
                    <a:lstStyle/>
                    <a:p>
                      <a:r>
                        <a:rPr kumimoji="1" lang="en-US" altLang="ja-JP" sz="1100"/>
                        <a:t>3D</a:t>
                      </a:r>
                      <a:r>
                        <a:rPr kumimoji="1" lang="ja-JP" altLang="en-US" sz="1100"/>
                        <a:t>背景</a:t>
                      </a:r>
                      <a:r>
                        <a:rPr kumimoji="1" lang="en-US" altLang="ja-JP" sz="1100"/>
                        <a:t>/</a:t>
                      </a:r>
                      <a:r>
                        <a:rPr kumimoji="1" lang="ja-JP" altLang="en-US" sz="110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キャラ</a:t>
                      </a:r>
                    </a:p>
                  </a:txBody>
                  <a:tcPr/>
                </a:tc>
                <a:tc>
                  <a:txBody>
                    <a:bodyPr/>
                    <a:lstStyle/>
                    <a:p>
                      <a:r>
                        <a:rPr kumimoji="1" lang="en-US" altLang="ja-JP" sz="1100"/>
                        <a:t>3D</a:t>
                      </a:r>
                      <a:r>
                        <a:rPr kumimoji="1" lang="ja-JP" altLang="en-US" sz="1100"/>
                        <a:t>のジャンヌを表示させる</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スクロールバー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部隊が表示エリアが入りきらない場合、スクロールバーを表示してスクロールで表示できるようにする</a:t>
                      </a:r>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プレゼント</a:t>
                      </a:r>
                      <a:endParaRPr kumimoji="1" lang="en-US" altLang="ja-JP" sz="1100"/>
                    </a:p>
                    <a:p>
                      <a:r>
                        <a:rPr kumimoji="1" lang="ja-JP" altLang="en-US" sz="1100"/>
                        <a:t>リスト</a:t>
                      </a:r>
                    </a:p>
                  </a:txBody>
                  <a:tcPr/>
                </a:tc>
                <a:tc>
                  <a:txBody>
                    <a:bodyPr/>
                    <a:lstStyle/>
                    <a:p>
                      <a:r>
                        <a:rPr kumimoji="1" lang="ja-JP" altLang="en-US" sz="1100"/>
                        <a:t>所持しているプレゼントをリストで表示</a:t>
                      </a:r>
                      <a:endParaRPr kumimoji="1" lang="en-US" altLang="ja-JP" sz="1100"/>
                    </a:p>
                    <a:p>
                      <a:r>
                        <a:rPr kumimoji="1" lang="ja-JP" altLang="en-US" sz="1100"/>
                        <a:t>丸の中には所持している個数を表示させる</a:t>
                      </a:r>
                      <a:endParaRPr kumimoji="1" lang="en-US" altLang="ja-JP" sz="1100"/>
                    </a:p>
                    <a:p>
                      <a:r>
                        <a:rPr kumimoji="1" lang="ja-JP" altLang="en-US" sz="1100"/>
                        <a:t>タップで確認ダイアログ</a:t>
                      </a:r>
                      <a:r>
                        <a:rPr kumimoji="1" lang="ja-JP" altLang="en-US" sz="1100" b="0">
                          <a:latin typeface="+mn-ea"/>
                        </a:rPr>
                        <a:t>を表示させる</a:t>
                      </a:r>
                      <a:endParaRPr kumimoji="1" lang="en-US" altLang="ja-JP" sz="1100" b="0">
                        <a:latin typeface="+mn-ea"/>
                      </a:endParaRPr>
                    </a:p>
                    <a:p>
                      <a:r>
                        <a:rPr kumimoji="1" lang="ja-JP" altLang="en-US" sz="1100" b="0">
                          <a:latin typeface="+mn-ea"/>
                        </a:rPr>
                        <a:t>好みのジャンルにはハートアイコンを付ける。</a:t>
                      </a:r>
                      <a:endParaRPr kumimoji="1" lang="en-US" altLang="ja-JP" sz="1100" b="0">
                        <a:latin typeface="+mn-ea"/>
                      </a:endParaRPr>
                    </a:p>
                  </a:txBody>
                  <a:tcPr/>
                </a:tc>
                <a:extLst>
                  <a:ext uri="{0D108BD9-81ED-4DB2-BD59-A6C34878D82A}">
                    <a16:rowId xmlns:a16="http://schemas.microsoft.com/office/drawing/2014/main" val="3027198919"/>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プレゼント</a:t>
                      </a:r>
                      <a:endParaRPr kumimoji="1" lang="en-US" altLang="ja-JP" sz="1100"/>
                    </a:p>
                    <a:p>
                      <a:r>
                        <a:rPr kumimoji="1" lang="ja-JP" altLang="en-US" sz="1100"/>
                        <a:t>なしボタン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タップでおさわり画面に遷移する</a:t>
                      </a:r>
                      <a:endParaRPr kumimoji="1" lang="en-US" altLang="ja-JP" sz="1100"/>
                    </a:p>
                  </a:txBody>
                  <a:tcPr/>
                </a:tc>
                <a:extLst>
                  <a:ext uri="{0D108BD9-81ED-4DB2-BD59-A6C34878D82A}">
                    <a16:rowId xmlns:a16="http://schemas.microsoft.com/office/drawing/2014/main" val="3893435263"/>
                  </a:ext>
                </a:extLst>
              </a:tr>
              <a:tr h="262163">
                <a:tc>
                  <a:txBody>
                    <a:bodyPr/>
                    <a:lstStyle/>
                    <a:p>
                      <a:pPr algn="ctr"/>
                      <a:r>
                        <a:rPr kumimoji="1" lang="en-US" altLang="ja-JP" sz="1100"/>
                        <a:t>7</a:t>
                      </a:r>
                      <a:endParaRPr kumimoji="1" lang="ja-JP" altLang="en-US" sz="1100"/>
                    </a:p>
                  </a:txBody>
                  <a:tcPr/>
                </a:tc>
                <a:tc>
                  <a:txBody>
                    <a:bodyPr/>
                    <a:lstStyle/>
                    <a:p>
                      <a:r>
                        <a:rPr kumimoji="1" lang="ja-JP" altLang="en-US" sz="1100"/>
                        <a:t>ショップ</a:t>
                      </a:r>
                      <a:endParaRPr kumimoji="1" lang="en-US" altLang="ja-JP" sz="1100"/>
                    </a:p>
                    <a:p>
                      <a:r>
                        <a:rPr kumimoji="1" lang="ja-JP" altLang="en-US" sz="110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タップでショップ画面に遷移する</a:t>
                      </a:r>
                    </a:p>
                  </a:txBody>
                  <a:tcPr/>
                </a:tc>
                <a:extLst>
                  <a:ext uri="{0D108BD9-81ED-4DB2-BD59-A6C34878D82A}">
                    <a16:rowId xmlns:a16="http://schemas.microsoft.com/office/drawing/2014/main" val="2711556168"/>
                  </a:ext>
                </a:extLst>
              </a:tr>
              <a:tr h="262163">
                <a:tc>
                  <a:txBody>
                    <a:bodyPr/>
                    <a:lstStyle/>
                    <a:p>
                      <a:pPr algn="ctr"/>
                      <a:r>
                        <a:rPr kumimoji="1" lang="en-US" altLang="ja-JP" sz="1100"/>
                        <a:t>8</a:t>
                      </a:r>
                      <a:endParaRPr kumimoji="1" lang="ja-JP" altLang="en-US" sz="1100"/>
                    </a:p>
                  </a:txBody>
                  <a:tcPr/>
                </a:tc>
                <a:tc>
                  <a:txBody>
                    <a:bodyPr/>
                    <a:lstStyle/>
                    <a:p>
                      <a:r>
                        <a:rPr kumimoji="1" lang="en-US" altLang="ja-JP" sz="1100"/>
                        <a:t>MVP</a:t>
                      </a:r>
                      <a:r>
                        <a:rPr kumimoji="1" lang="ja-JP" altLang="en-US" sz="1100"/>
                        <a:t>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a:t>MVP</a:t>
                      </a:r>
                      <a:r>
                        <a:rPr kumimoji="1" lang="ja-JP" altLang="en-US" sz="1100"/>
                        <a:t>を獲得したキャラとそのキャラの好感度を表示させる。</a:t>
                      </a:r>
                    </a:p>
                  </a:txBody>
                  <a:tcPr/>
                </a:tc>
                <a:extLst>
                  <a:ext uri="{0D108BD9-81ED-4DB2-BD59-A6C34878D82A}">
                    <a16:rowId xmlns:a16="http://schemas.microsoft.com/office/drawing/2014/main" val="248950653"/>
                  </a:ext>
                </a:extLst>
              </a:tr>
              <a:tr h="262163">
                <a:tc>
                  <a:txBody>
                    <a:bodyPr/>
                    <a:lstStyle/>
                    <a:p>
                      <a:pPr algn="ctr"/>
                      <a:r>
                        <a:rPr kumimoji="1" lang="en-US" altLang="ja-JP" sz="1100"/>
                        <a:t>9</a:t>
                      </a:r>
                      <a:endParaRPr kumimoji="1" lang="ja-JP" altLang="en-US" sz="1100"/>
                    </a:p>
                  </a:txBody>
                  <a:tcPr/>
                </a:tc>
                <a:tc>
                  <a:txBody>
                    <a:bodyPr/>
                    <a:lstStyle/>
                    <a:p>
                      <a:r>
                        <a:rPr kumimoji="1" lang="ja-JP" altLang="en-US" sz="1100"/>
                        <a:t>お返し詳細ボタン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a:t>
                      </a:r>
                      <a:r>
                        <a:rPr lang="ja-JP" altLang="en-US" sz="1100"/>
                        <a:t>提供割合ダイアログ（</a:t>
                      </a:r>
                      <a:r>
                        <a:rPr kumimoji="1" lang="en-US" altLang="ja-JP" sz="1050" b="0" i="0" kern="1200">
                          <a:solidFill>
                            <a:schemeClr val="dk1"/>
                          </a:solidFill>
                          <a:effectLst/>
                          <a:latin typeface="+mn-lt"/>
                          <a:ea typeface="+mn-ea"/>
                          <a:cs typeface="+mn-cs"/>
                        </a:rPr>
                        <a:t>WebView</a:t>
                      </a:r>
                      <a:r>
                        <a:rPr lang="ja-JP" altLang="en-US" sz="1100"/>
                        <a:t>）を表示させる</a:t>
                      </a:r>
                      <a:endParaRPr kumimoji="1" lang="ja-JP" altLang="en-US" sz="1100"/>
                    </a:p>
                  </a:txBody>
                  <a:tcPr/>
                </a:tc>
                <a:extLst>
                  <a:ext uri="{0D108BD9-81ED-4DB2-BD59-A6C34878D82A}">
                    <a16:rowId xmlns:a16="http://schemas.microsoft.com/office/drawing/2014/main" val="339132990"/>
                  </a:ext>
                </a:extLst>
              </a:tr>
            </a:tbl>
          </a:graphicData>
        </a:graphic>
      </p:graphicFrame>
      <p:sp>
        <p:nvSpPr>
          <p:cNvPr id="33" name="テキスト ボックス 32">
            <a:extLst>
              <a:ext uri="{FF2B5EF4-FFF2-40B4-BE49-F238E27FC236}">
                <a16:creationId xmlns:a16="http://schemas.microsoft.com/office/drawing/2014/main" id="{1134E5C6-4427-48CA-B1C3-4B7D32A1CC00}"/>
              </a:ext>
            </a:extLst>
          </p:cNvPr>
          <p:cNvSpPr txBox="1"/>
          <p:nvPr/>
        </p:nvSpPr>
        <p:spPr>
          <a:xfrm>
            <a:off x="3457037" y="1435052"/>
            <a:ext cx="272832" cy="261610"/>
          </a:xfrm>
          <a:prstGeom prst="rect">
            <a:avLst/>
          </a:prstGeom>
          <a:noFill/>
        </p:spPr>
        <p:txBody>
          <a:bodyPr wrap="none" rtlCol="0">
            <a:spAutoFit/>
          </a:bodyPr>
          <a:lstStyle/>
          <a:p>
            <a:r>
              <a:rPr kumimoji="1" lang="en-US" altLang="ja-JP" sz="1100">
                <a:latin typeface="+mn-ea"/>
              </a:rPr>
              <a:t>7</a:t>
            </a:r>
            <a:endParaRPr kumimoji="1" lang="ja-JP" altLang="en-US" sz="1100">
              <a:latin typeface="+mn-ea"/>
            </a:endParaRPr>
          </a:p>
        </p:txBody>
      </p:sp>
      <p:cxnSp>
        <p:nvCxnSpPr>
          <p:cNvPr id="34" name="直線コネクタ 33">
            <a:extLst>
              <a:ext uri="{FF2B5EF4-FFF2-40B4-BE49-F238E27FC236}">
                <a16:creationId xmlns:a16="http://schemas.microsoft.com/office/drawing/2014/main" id="{5523D982-3EB4-4AA6-9BEE-7CD6EE970053}"/>
              </a:ext>
            </a:extLst>
          </p:cNvPr>
          <p:cNvCxnSpPr>
            <a:cxnSpLocks/>
            <a:stCxn id="33" idx="1"/>
          </p:cNvCxnSpPr>
          <p:nvPr/>
        </p:nvCxnSpPr>
        <p:spPr>
          <a:xfrm flipH="1">
            <a:off x="3187159" y="1565857"/>
            <a:ext cx="269878"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6" name="テキスト ボックス 35">
            <a:extLst>
              <a:ext uri="{FF2B5EF4-FFF2-40B4-BE49-F238E27FC236}">
                <a16:creationId xmlns:a16="http://schemas.microsoft.com/office/drawing/2014/main" id="{38BBA13F-F5F0-4921-912B-80D438DB634E}"/>
              </a:ext>
            </a:extLst>
          </p:cNvPr>
          <p:cNvSpPr txBox="1"/>
          <p:nvPr/>
        </p:nvSpPr>
        <p:spPr>
          <a:xfrm>
            <a:off x="280297" y="3027111"/>
            <a:ext cx="272832" cy="261610"/>
          </a:xfrm>
          <a:prstGeom prst="rect">
            <a:avLst/>
          </a:prstGeom>
          <a:noFill/>
        </p:spPr>
        <p:txBody>
          <a:bodyPr wrap="square" rtlCol="0">
            <a:spAutoFit/>
          </a:bodyPr>
          <a:lstStyle/>
          <a:p>
            <a:r>
              <a:rPr kumimoji="1" lang="en-US" altLang="ja-JP" sz="1100">
                <a:latin typeface="+mn-ea"/>
              </a:rPr>
              <a:t>2</a:t>
            </a:r>
            <a:endParaRPr kumimoji="1" lang="ja-JP" altLang="en-US" sz="110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3129" y="3157916"/>
            <a:ext cx="256496"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6B99C24-7BD8-4C9D-9D5F-E6A95EDAA33C}"/>
              </a:ext>
            </a:extLst>
          </p:cNvPr>
          <p:cNvSpPr txBox="1"/>
          <p:nvPr/>
        </p:nvSpPr>
        <p:spPr>
          <a:xfrm>
            <a:off x="3460685" y="2076813"/>
            <a:ext cx="268023" cy="266390"/>
          </a:xfrm>
          <a:prstGeom prst="rect">
            <a:avLst/>
          </a:prstGeom>
          <a:noFill/>
        </p:spPr>
        <p:txBody>
          <a:bodyPr wrap="square" rtlCol="0">
            <a:spAutoFit/>
          </a:bodyPr>
          <a:lstStyle/>
          <a:p>
            <a:r>
              <a:rPr kumimoji="1" lang="en-US" altLang="ja-JP" sz="1100">
                <a:latin typeface="+mn-ea"/>
              </a:rPr>
              <a:t>8</a:t>
            </a:r>
            <a:endParaRPr kumimoji="1" lang="ja-JP" altLang="en-US" sz="1100">
              <a:latin typeface="+mn-ea"/>
            </a:endParaRPr>
          </a:p>
        </p:txBody>
      </p:sp>
      <p:cxnSp>
        <p:nvCxnSpPr>
          <p:cNvPr id="24" name="直線コネクタ 23">
            <a:extLst>
              <a:ext uri="{FF2B5EF4-FFF2-40B4-BE49-F238E27FC236}">
                <a16:creationId xmlns:a16="http://schemas.microsoft.com/office/drawing/2014/main" id="{B33ECF2F-EE92-455C-B27E-EFB9370486DD}"/>
              </a:ext>
            </a:extLst>
          </p:cNvPr>
          <p:cNvCxnSpPr>
            <a:cxnSpLocks/>
            <a:stCxn id="23" idx="1"/>
          </p:cNvCxnSpPr>
          <p:nvPr/>
        </p:nvCxnSpPr>
        <p:spPr>
          <a:xfrm flipH="1">
            <a:off x="3061943" y="2210008"/>
            <a:ext cx="398742" cy="17469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3A0B6206-4FB0-42A3-A7CC-A5D679CBB009}"/>
              </a:ext>
            </a:extLst>
          </p:cNvPr>
          <p:cNvSpPr txBox="1"/>
          <p:nvPr/>
        </p:nvSpPr>
        <p:spPr>
          <a:xfrm>
            <a:off x="3430588" y="1767535"/>
            <a:ext cx="268023" cy="266390"/>
          </a:xfrm>
          <a:prstGeom prst="rect">
            <a:avLst/>
          </a:prstGeom>
          <a:noFill/>
        </p:spPr>
        <p:txBody>
          <a:bodyPr wrap="square" rtlCol="0">
            <a:spAutoFit/>
          </a:bodyPr>
          <a:lstStyle/>
          <a:p>
            <a:r>
              <a:rPr kumimoji="1" lang="en-US" altLang="ja-JP" sz="1100">
                <a:latin typeface="+mn-ea"/>
              </a:rPr>
              <a:t>9</a:t>
            </a:r>
            <a:endParaRPr kumimoji="1" lang="ja-JP" altLang="en-US" sz="1100">
              <a:latin typeface="+mn-ea"/>
            </a:endParaRPr>
          </a:p>
        </p:txBody>
      </p:sp>
      <p:cxnSp>
        <p:nvCxnSpPr>
          <p:cNvPr id="27" name="直線コネクタ 26">
            <a:extLst>
              <a:ext uri="{FF2B5EF4-FFF2-40B4-BE49-F238E27FC236}">
                <a16:creationId xmlns:a16="http://schemas.microsoft.com/office/drawing/2014/main" id="{A6F3AF7A-CC4A-42AB-BD36-9B5A56A5F1BA}"/>
              </a:ext>
            </a:extLst>
          </p:cNvPr>
          <p:cNvCxnSpPr>
            <a:cxnSpLocks/>
            <a:stCxn id="26" idx="1"/>
          </p:cNvCxnSpPr>
          <p:nvPr/>
        </p:nvCxnSpPr>
        <p:spPr>
          <a:xfrm flipH="1">
            <a:off x="3031846" y="1900730"/>
            <a:ext cx="398742" cy="17469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pic>
        <p:nvPicPr>
          <p:cNvPr id="85" name="図 84">
            <a:extLst>
              <a:ext uri="{FF2B5EF4-FFF2-40B4-BE49-F238E27FC236}">
                <a16:creationId xmlns:a16="http://schemas.microsoft.com/office/drawing/2014/main" id="{230B3F57-CCCD-405C-8E78-88617365E1E5}"/>
              </a:ext>
            </a:extLst>
          </p:cNvPr>
          <p:cNvPicPr>
            <a:picLocks noChangeAspect="1"/>
          </p:cNvPicPr>
          <p:nvPr/>
        </p:nvPicPr>
        <p:blipFill rotWithShape="1">
          <a:blip r:embed="rId3"/>
          <a:srcRect l="18434" t="20559" r="11815" b="17562"/>
          <a:stretch/>
        </p:blipFill>
        <p:spPr>
          <a:xfrm>
            <a:off x="5674406" y="4892473"/>
            <a:ext cx="1213503" cy="1918308"/>
          </a:xfrm>
          <a:prstGeom prst="rect">
            <a:avLst/>
          </a:prstGeom>
        </p:spPr>
      </p:pic>
      <p:sp>
        <p:nvSpPr>
          <p:cNvPr id="3" name="正方形/長方形 2">
            <a:extLst>
              <a:ext uri="{FF2B5EF4-FFF2-40B4-BE49-F238E27FC236}">
                <a16:creationId xmlns:a16="http://schemas.microsoft.com/office/drawing/2014/main" id="{7E80483E-F873-4FAA-A2F4-11F66EB89A9C}"/>
              </a:ext>
            </a:extLst>
          </p:cNvPr>
          <p:cNvSpPr/>
          <p:nvPr/>
        </p:nvSpPr>
        <p:spPr>
          <a:xfrm>
            <a:off x="5759865" y="5110385"/>
            <a:ext cx="1051133" cy="1273323"/>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a:t>Web</a:t>
            </a:r>
          </a:p>
          <a:p>
            <a:pPr algn="ctr"/>
            <a:r>
              <a:rPr lang="en-US" altLang="ja-JP"/>
              <a:t>View</a:t>
            </a:r>
          </a:p>
          <a:p>
            <a:pPr algn="ctr"/>
            <a:r>
              <a:rPr kumimoji="1" lang="ja-JP" altLang="en-US"/>
              <a:t>表示</a:t>
            </a:r>
            <a:endParaRPr kumimoji="1" lang="en-US" altLang="ja-JP"/>
          </a:p>
          <a:p>
            <a:pPr algn="ctr"/>
            <a:r>
              <a:rPr kumimoji="1" lang="ja-JP" altLang="en-US"/>
              <a:t>領域</a:t>
            </a:r>
          </a:p>
        </p:txBody>
      </p:sp>
    </p:spTree>
    <p:extLst>
      <p:ext uri="{BB962C8B-B14F-4D97-AF65-F5344CB8AC3E}">
        <p14:creationId xmlns:p14="http://schemas.microsoft.com/office/powerpoint/2010/main" val="103004627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6B5E430-31F2-4849-AE28-92CF719DADC8}">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26CFE165-4ED8-4247-8B24-6015C6CD6A50}">
  <ds:schemaRefs>
    <ds:schemaRef ds:uri="http://schemas.microsoft.com/sharepoint/v3/contenttype/forms"/>
  </ds:schemaRefs>
</ds:datastoreItem>
</file>

<file path=customXml/itemProps3.xml><?xml version="1.0" encoding="utf-8"?>
<ds:datastoreItem xmlns:ds="http://schemas.openxmlformats.org/officeDocument/2006/customXml" ds:itemID="{DB3DC970-914B-4A43-9290-59464448F9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0</TotalTime>
  <Words>1765</Words>
  <Application>Microsoft Office PowerPoint</Application>
  <PresentationFormat>画面に合わせる (4:3)</PresentationFormat>
  <Paragraphs>398</Paragraphs>
  <Slides>13</Slides>
  <Notes>0</Notes>
  <HiddenSlides>0</HiddenSlides>
  <MMClips>0</MMClips>
  <ScaleCrop>false</ScaleCrop>
  <HeadingPairs>
    <vt:vector size="4" baseType="variant">
      <vt:variant>
        <vt:lpstr>テーマ</vt:lpstr>
      </vt:variant>
      <vt:variant>
        <vt:i4>1</vt:i4>
      </vt:variant>
      <vt:variant>
        <vt:lpstr>スライド タイトル</vt:lpstr>
      </vt:variant>
      <vt:variant>
        <vt:i4>13</vt:i4>
      </vt:variant>
    </vt:vector>
  </HeadingPairs>
  <TitlesOfParts>
    <vt:vector size="14" baseType="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鈴木 泰治郎</cp:lastModifiedBy>
  <cp:revision>68</cp:revision>
  <dcterms:created xsi:type="dcterms:W3CDTF">2019-06-07T07:48:00Z</dcterms:created>
  <dcterms:modified xsi:type="dcterms:W3CDTF">2020-01-27T04:11:30Z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